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6" r:id="rId3"/>
    <p:sldId id="340" r:id="rId4"/>
    <p:sldId id="386" r:id="rId5"/>
    <p:sldId id="388" r:id="rId6"/>
    <p:sldId id="297" r:id="rId7"/>
    <p:sldId id="393" r:id="rId8"/>
    <p:sldId id="338" r:id="rId9"/>
    <p:sldId id="339" r:id="rId10"/>
    <p:sldId id="387" r:id="rId11"/>
    <p:sldId id="369" r:id="rId12"/>
    <p:sldId id="389" r:id="rId13"/>
    <p:sldId id="390" r:id="rId14"/>
    <p:sldId id="391" r:id="rId15"/>
    <p:sldId id="392" r:id="rId16"/>
    <p:sldId id="385" r:id="rId17"/>
  </p:sldIdLst>
  <p:sldSz cx="9144000" cy="6858000" type="screen4x3"/>
  <p:notesSz cx="9926638" cy="6797675"/>
  <p:embeddedFontLst>
    <p:embeddedFont>
      <p:font typeface="Nunito" panose="00000500000000000000" pitchFamily="2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8" autoAdjust="0"/>
    <p:restoredTop sz="79664" autoAdjust="0"/>
  </p:normalViewPr>
  <p:slideViewPr>
    <p:cSldViewPr>
      <p:cViewPr varScale="1">
        <p:scale>
          <a:sx n="58" d="100"/>
          <a:sy n="58" d="100"/>
        </p:scale>
        <p:origin x="-1482" y="60"/>
      </p:cViewPr>
      <p:guideLst>
        <p:guide orient="horz" pos="340"/>
        <p:guide orient="horz" pos="4422"/>
        <p:guide orient="horz" pos="308"/>
        <p:guide orient="horz" pos="4011"/>
        <p:guide pos="3368"/>
        <p:guide pos="5636"/>
        <p:guide pos="6373"/>
        <p:guide pos="363"/>
        <p:guide pos="1667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2959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1754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402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328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805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66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340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dirty="0"/>
              <a:t>Here spend time to answer any questions on the questions of the short set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0399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7441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438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19.12.2018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Introduction to the Washington Group Questions</a:t>
            </a: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EA454BE-A2D7-4AC0-9813-AEA63FF9A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21" y="1399084"/>
            <a:ext cx="4068258" cy="4959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351189" cy="1102589"/>
          </a:xfrm>
        </p:spPr>
        <p:txBody>
          <a:bodyPr/>
          <a:lstStyle/>
          <a:p>
            <a:r>
              <a:rPr lang="en-GB" dirty="0"/>
              <a:t>WG Enhanced Short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4" y="1399085"/>
            <a:ext cx="4068258" cy="4959400"/>
          </a:xfrm>
        </p:spPr>
        <p:txBody>
          <a:bodyPr>
            <a:normAutofit/>
          </a:bodyPr>
          <a:lstStyle/>
          <a:p>
            <a:r>
              <a:rPr lang="en-US" sz="2400" dirty="0"/>
              <a:t>The Enhanced Short Set asks 6 additional questions and touches on issues of mental health and psychosocial disabilities in addition to the questions asked in the Short Set</a:t>
            </a:r>
          </a:p>
          <a:p>
            <a:r>
              <a:rPr lang="en-US" sz="2400" dirty="0"/>
              <a:t>The additional questions touch on anxiety, depression and upper body.</a:t>
            </a:r>
          </a:p>
          <a:p>
            <a:endParaRPr lang="en-US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9522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351189" cy="1102589"/>
          </a:xfrm>
        </p:spPr>
        <p:txBody>
          <a:bodyPr/>
          <a:lstStyle/>
          <a:p>
            <a:r>
              <a:rPr lang="en-GB" dirty="0"/>
              <a:t>WG Extended Set on Functioning (WG ES-F)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766" y="1844447"/>
            <a:ext cx="8338487" cy="405982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The following functional domains are included in the ES-F: Vision, Hearing, Mobility, Cognition, Affect (anxiety &amp; depression), Pain, Fatigue, Communication, Upper body functioning</a:t>
            </a:r>
          </a:p>
          <a:p>
            <a:r>
              <a:rPr lang="en-US" sz="2400" dirty="0"/>
              <a:t>ES-F also addresses issues such as:</a:t>
            </a:r>
          </a:p>
          <a:p>
            <a:pPr marL="1030288" lvl="0" indent="-461963">
              <a:buFont typeface="Arial" panose="020B0604020202020204" pitchFamily="34" charset="0"/>
              <a:buChar char="•"/>
              <a:tabLst>
                <a:tab pos="798513" algn="l"/>
              </a:tabLst>
            </a:pPr>
            <a:r>
              <a:rPr lang="en-US" sz="2400" b="1" dirty="0"/>
              <a:t>Functioning with and without the use of devices/aids</a:t>
            </a:r>
            <a:r>
              <a:rPr lang="en-US" sz="2400" dirty="0"/>
              <a:t> where applicable,</a:t>
            </a:r>
          </a:p>
          <a:p>
            <a:pPr marL="1030288" lvl="0" indent="-461963">
              <a:buFont typeface="Arial" panose="020B0604020202020204" pitchFamily="34" charset="0"/>
              <a:buChar char="•"/>
              <a:tabLst>
                <a:tab pos="798513" algn="l"/>
              </a:tabLst>
            </a:pPr>
            <a:r>
              <a:rPr lang="en-US" sz="2400" b="1" dirty="0"/>
              <a:t>Age</a:t>
            </a:r>
            <a:r>
              <a:rPr lang="en-US" sz="2400" dirty="0"/>
              <a:t> at onset of functional difficulty. </a:t>
            </a:r>
          </a:p>
          <a:p>
            <a:pPr marL="1030288" lvl="0" indent="-461963">
              <a:buFont typeface="Arial" panose="020B0604020202020204" pitchFamily="34" charset="0"/>
              <a:buChar char="•"/>
              <a:tabLst>
                <a:tab pos="798513" algn="l"/>
              </a:tabLst>
            </a:pPr>
            <a:r>
              <a:rPr lang="en-US" sz="2400" b="1" dirty="0"/>
              <a:t>Environmental factors</a:t>
            </a:r>
            <a:r>
              <a:rPr lang="en-US" sz="2400" dirty="0"/>
              <a:t> that may influence functioning and/or participation.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2149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4ECD3D56-1DE7-441F-9591-7BB04B3A20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2050" y="124983"/>
            <a:ext cx="3879728" cy="2565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F76886-A28C-4152-ADFD-34222DAD7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Child Functioning Module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8115FCD-5D7B-4781-B388-7A9F991D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12</a:t>
            </a:fld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696A5CF-08CF-40D0-80E3-8600B01FCA41}"/>
              </a:ext>
            </a:extLst>
          </p:cNvPr>
          <p:cNvSpPr/>
          <p:nvPr/>
        </p:nvSpPr>
        <p:spPr>
          <a:xfrm>
            <a:off x="514826" y="1407626"/>
            <a:ext cx="45072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/>
              <a:t>2 sets available: For 2 - 4 &amp; 5 - 17 year </a:t>
            </a:r>
            <a:r>
              <a:rPr lang="en-US" sz="2400" dirty="0" err="1"/>
              <a:t>olds</a:t>
            </a:r>
            <a:endParaRPr lang="en-US" sz="2400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/>
              <a:t>2 sets, of 16 questions and 24 questions with skipping patterns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400" dirty="0"/>
              <a:t>Domains: Six of the domains included in the CFM mirror those included in the WG-SS, but the questions used in the CFM are modified slightly to be suitable for use with this subpopulation. 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4A48D97-A478-4EFB-A9A4-C89ADCF5E374}"/>
              </a:ext>
            </a:extLst>
          </p:cNvPr>
          <p:cNvSpPr/>
          <p:nvPr/>
        </p:nvSpPr>
        <p:spPr>
          <a:xfrm>
            <a:off x="4942120" y="2843935"/>
            <a:ext cx="383214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 smtClean="0"/>
              <a:t>Additional </a:t>
            </a:r>
            <a:r>
              <a:rPr lang="en-US" sz="2400" dirty="0"/>
              <a:t>domains to reflect the complexities of child development, including learning, </a:t>
            </a:r>
            <a:r>
              <a:rPr lang="en-US" sz="2400" dirty="0" err="1"/>
              <a:t>behaviour</a:t>
            </a:r>
            <a:r>
              <a:rPr lang="en-US" sz="2400" dirty="0"/>
              <a:t>, focusing attention, coping with change and emotions.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/>
              <a:t>To be administered to the mother or primary caregiver.</a:t>
            </a:r>
          </a:p>
        </p:txBody>
      </p:sp>
    </p:spTree>
    <p:extLst>
      <p:ext uri="{BB962C8B-B14F-4D97-AF65-F5344CB8AC3E}">
        <p14:creationId xmlns:p14="http://schemas.microsoft.com/office/powerpoint/2010/main" val="10440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Child Functioning Module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3B77A4B-E495-4D80-ABEA-2DA7A95B5D1C}"/>
              </a:ext>
            </a:extLst>
          </p:cNvPr>
          <p:cNvSpPr/>
          <p:nvPr/>
        </p:nvSpPr>
        <p:spPr>
          <a:xfrm>
            <a:off x="480063" y="1763815"/>
            <a:ext cx="83674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The module is comprised of two questionnaires: </a:t>
            </a:r>
          </a:p>
          <a:p>
            <a:pPr marL="675046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For children aged </a:t>
            </a:r>
            <a:r>
              <a:rPr lang="en-US" sz="2800" b="1" dirty="0"/>
              <a:t>2 to 4</a:t>
            </a:r>
            <a:r>
              <a:rPr lang="en-US" sz="2800" dirty="0"/>
              <a:t> years (16 questions)</a:t>
            </a:r>
          </a:p>
          <a:p>
            <a:pPr marL="675046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For children aged </a:t>
            </a:r>
            <a:r>
              <a:rPr lang="en-US" sz="2800" b="1" dirty="0"/>
              <a:t>5 to 17 </a:t>
            </a:r>
            <a:r>
              <a:rPr lang="en-US" sz="2800" dirty="0"/>
              <a:t>years (24 questions) </a:t>
            </a:r>
          </a:p>
          <a:p>
            <a:pPr marL="675046" lvl="1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GB" sz="2800" dirty="0"/>
              <a:t>It assesses </a:t>
            </a:r>
            <a:r>
              <a:rPr lang="en-GB" sz="2800" b="1" dirty="0"/>
              <a:t>functional difficulties </a:t>
            </a:r>
            <a:r>
              <a:rPr lang="en-GB" sz="2800" dirty="0"/>
              <a:t>in different domains including hearing, vision, communication/comprehension, learning, mobility, and emotions </a:t>
            </a:r>
            <a:endParaRPr lang="en-US" sz="2800" dirty="0"/>
          </a:p>
          <a:p>
            <a:pPr indent="3175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302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Child Function Module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B03E76C-49DF-47A3-BA7E-05BC9D54659A}"/>
              </a:ext>
            </a:extLst>
          </p:cNvPr>
          <p:cNvPicPr/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630" y="1475808"/>
            <a:ext cx="6840760" cy="469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044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Domains does it Cover?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DCD3A7A-048B-4173-BE65-10D84D33528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04800" y="1371601"/>
          <a:ext cx="8382000" cy="50129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xmlns="" val="2491130018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xmlns="" val="3932103947"/>
                    </a:ext>
                  </a:extLst>
                </a:gridCol>
              </a:tblGrid>
              <a:tr h="370626"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>
                          <a:effectLst/>
                        </a:rPr>
                        <a:t>2-4 years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>
                          <a:effectLst/>
                        </a:rPr>
                        <a:t>5-17 years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2355497"/>
                  </a:ext>
                </a:extLst>
              </a:tr>
              <a:tr h="2742631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Seeing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Hearing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Walking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Fine motor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Communication</a:t>
                      </a:r>
                      <a:r>
                        <a:rPr lang="en-US" sz="2000" kern="1200" baseline="0" dirty="0">
                          <a:effectLst/>
                        </a:rPr>
                        <a:t> or </a:t>
                      </a:r>
                      <a:r>
                        <a:rPr lang="en-US" sz="2000" kern="1200" dirty="0">
                          <a:effectLst/>
                        </a:rPr>
                        <a:t>comprehension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Learning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Playing</a:t>
                      </a:r>
                      <a:endParaRPr lang="en-US" sz="2000" kern="1200" baseline="0" dirty="0">
                        <a:effectLst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baseline="0" dirty="0">
                          <a:effectLst/>
                        </a:rPr>
                        <a:t>C</a:t>
                      </a:r>
                      <a:r>
                        <a:rPr lang="en-US" sz="2000" kern="1200" dirty="0">
                          <a:effectLst/>
                        </a:rPr>
                        <a:t>ontrolling behavior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Seeing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Hearing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Walking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Self-care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Communication</a:t>
                      </a:r>
                      <a:r>
                        <a:rPr lang="en-US" sz="2000" kern="1200" baseline="0" dirty="0">
                          <a:effectLst/>
                        </a:rPr>
                        <a:t> or </a:t>
                      </a:r>
                      <a:r>
                        <a:rPr lang="en-US" sz="2000" kern="1200" dirty="0">
                          <a:effectLst/>
                        </a:rPr>
                        <a:t>comprehension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Learning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Remembering, concentrating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Accepting change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Controlling behavior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Making friends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effectLst/>
                        </a:rPr>
                        <a:t>Affect (anxiety and depression) </a:t>
                      </a:r>
                      <a:endParaRPr lang="en-US" sz="20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9775442"/>
                  </a:ext>
                </a:extLst>
              </a:tr>
              <a:tr h="867699">
                <a:tc gridSpan="2">
                  <a:txBody>
                    <a:bodyPr/>
                    <a:lstStyle/>
                    <a:p>
                      <a:r>
                        <a:rPr lang="en-US" sz="2000" dirty="0"/>
                        <a:t>Note: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The domains in</a:t>
                      </a:r>
                      <a:r>
                        <a:rPr lang="en-US" sz="2000" baseline="0" dirty="0"/>
                        <a:t> red are unique to that age group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0840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286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WG Child Functioning Module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DF91045E-6DC2-0C4D-A7B3-336561E206E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02" y="1448780"/>
            <a:ext cx="7155795" cy="513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28964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Objectives for this session: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Explain the use of data on persons with disabilities in humanitarian contexts</a:t>
            </a:r>
          </a:p>
          <a:p>
            <a:pPr lvl="0"/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Describe the structure and functions of the UN Washington Group on </a:t>
            </a:r>
            <a:r>
              <a:rPr lang="en-US" sz="2800" dirty="0" smtClean="0"/>
              <a:t>Disability </a:t>
            </a:r>
            <a:r>
              <a:rPr lang="en-US" sz="2800" dirty="0"/>
              <a:t>S</a:t>
            </a:r>
            <a:r>
              <a:rPr lang="en-US" sz="2800" dirty="0" smtClean="0"/>
              <a:t>tatistics</a:t>
            </a:r>
            <a:endParaRPr lang="en-US" sz="2800" dirty="0"/>
          </a:p>
          <a:p>
            <a:pPr lvl="0"/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Differentiate among Washington Group Short set, Extended set, and Child Functioning Module (Developed in conjunction with UNICEF)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ea typeface="Verdana" panose="020B0604030504040204" pitchFamily="34" charset="0"/>
              </a:rPr>
              <a:t>Disability Data Quiz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D792123E-CC70-4B24-9DD0-F2150585E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34" y="1673805"/>
            <a:ext cx="8229600" cy="4525963"/>
          </a:xfrm>
        </p:spPr>
        <p:txBody>
          <a:bodyPr/>
          <a:lstStyle/>
          <a:p>
            <a:pPr marL="514350" lvl="0" indent="-514350">
              <a:buFont typeface="+mj-lt"/>
              <a:buAutoNum type="arabicParenR"/>
            </a:pPr>
            <a:r>
              <a:rPr lang="en-GB" sz="2800" dirty="0"/>
              <a:t>_____ </a:t>
            </a:r>
            <a:r>
              <a:rPr lang="en-GB" sz="2800" dirty="0" smtClean="0"/>
              <a:t>(percentage) </a:t>
            </a:r>
            <a:r>
              <a:rPr lang="en-GB" sz="2800" dirty="0"/>
              <a:t>of people in the world have disabilities. </a:t>
            </a:r>
            <a:endParaRPr lang="en-US" sz="2800" dirty="0"/>
          </a:p>
          <a:p>
            <a:pPr marL="514350" lvl="0" indent="-514350">
              <a:buFont typeface="+mj-lt"/>
              <a:buAutoNum type="arabicParenR"/>
            </a:pPr>
            <a:r>
              <a:rPr lang="en-GB" sz="2800" dirty="0"/>
              <a:t>Globally, _______ </a:t>
            </a:r>
            <a:r>
              <a:rPr lang="en-GB" sz="2800" dirty="0" smtClean="0"/>
              <a:t>(number) persons </a:t>
            </a:r>
            <a:r>
              <a:rPr lang="en-GB" sz="2800" dirty="0"/>
              <a:t>with disabilities are affected by crisis. </a:t>
            </a:r>
            <a:endParaRPr lang="en-US" sz="2800" dirty="0"/>
          </a:p>
          <a:p>
            <a:pPr marL="514350" lvl="0" indent="-514350">
              <a:buFont typeface="+mj-lt"/>
              <a:buAutoNum type="arabicParenR"/>
            </a:pPr>
            <a:r>
              <a:rPr lang="en-GB" sz="2800" dirty="0"/>
              <a:t>What percentage of persons with disabilities live in low income countries? </a:t>
            </a:r>
            <a:endParaRPr lang="en-US" sz="2800" dirty="0"/>
          </a:p>
          <a:p>
            <a:pPr marL="514350" lvl="0" indent="-514350">
              <a:buFont typeface="+mj-lt"/>
              <a:buAutoNum type="arabicParenR"/>
            </a:pPr>
            <a:r>
              <a:rPr lang="en-GB" sz="2800" dirty="0"/>
              <a:t>_____ </a:t>
            </a:r>
            <a:r>
              <a:rPr lang="en-GB" sz="2800" dirty="0" smtClean="0"/>
              <a:t>(percentage) of </a:t>
            </a:r>
            <a:r>
              <a:rPr lang="en-GB" sz="2800" dirty="0"/>
              <a:t>persons with disabilities require assistive devices. 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ea typeface="Verdana" panose="020B0604030504040204" pitchFamily="34" charset="0"/>
              </a:rPr>
              <a:t>Disability Data Quiz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D792123E-CC70-4B24-9DD0-F2150585E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637" y="2007090"/>
            <a:ext cx="8229600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GB" sz="2800" b="1" dirty="0" smtClean="0"/>
              <a:t>15 percent </a:t>
            </a:r>
            <a:r>
              <a:rPr lang="en-GB" sz="2800" dirty="0"/>
              <a:t>of people in the world have disabilities. </a:t>
            </a:r>
            <a:endParaRPr lang="en-US" sz="2800" dirty="0"/>
          </a:p>
          <a:p>
            <a:pPr marL="514350" lvl="0" indent="-514350">
              <a:buFont typeface="+mj-lt"/>
              <a:buAutoNum type="arabicParenR"/>
            </a:pPr>
            <a:r>
              <a:rPr lang="en-GB" sz="2800" dirty="0"/>
              <a:t>Globally, </a:t>
            </a:r>
            <a:r>
              <a:rPr lang="en-GB" sz="2800" b="1" dirty="0"/>
              <a:t>20 million</a:t>
            </a:r>
            <a:r>
              <a:rPr lang="en-GB" sz="2800" dirty="0"/>
              <a:t> </a:t>
            </a:r>
            <a:r>
              <a:rPr lang="en-GB" sz="2800" dirty="0" smtClean="0"/>
              <a:t>persons </a:t>
            </a:r>
            <a:r>
              <a:rPr lang="en-GB" sz="2800" dirty="0"/>
              <a:t>with disabilities are affected by crisis. </a:t>
            </a:r>
            <a:endParaRPr lang="en-US" sz="2800" dirty="0"/>
          </a:p>
          <a:p>
            <a:pPr marL="514350" lvl="0" indent="-514350">
              <a:buFont typeface="+mj-lt"/>
              <a:buAutoNum type="arabicParenR"/>
            </a:pPr>
            <a:r>
              <a:rPr lang="en-GB" sz="2800" dirty="0"/>
              <a:t>What percentage of persons with disabilities live in low income countries? </a:t>
            </a:r>
            <a:r>
              <a:rPr lang="en-GB" sz="2800" b="1" dirty="0"/>
              <a:t>80%</a:t>
            </a:r>
            <a:endParaRPr lang="en-US" sz="2800" b="1" dirty="0"/>
          </a:p>
          <a:p>
            <a:pPr marL="514350" lvl="0" indent="-514350">
              <a:buFont typeface="+mj-lt"/>
              <a:buAutoNum type="arabicParenR"/>
            </a:pPr>
            <a:r>
              <a:rPr lang="en-GB" sz="2800" b="1" dirty="0"/>
              <a:t>5% </a:t>
            </a:r>
            <a:r>
              <a:rPr lang="en-GB" sz="2800" dirty="0" smtClean="0"/>
              <a:t>of </a:t>
            </a:r>
            <a:r>
              <a:rPr lang="en-GB" sz="2800" dirty="0"/>
              <a:t>persons with disabilities require assistive devices. 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5694DB02-82E6-4D25-B6E3-274444EE1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817" y="278650"/>
            <a:ext cx="3027210" cy="172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38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Why is it important to collect data on persons with disabilities?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550" y="4112695"/>
            <a:ext cx="3899213" cy="2745305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The 2011 Japan earthquake and tsunami indicating mortality of persons with disabilities 2 to 4 times higher than persons without disabilities.</a:t>
            </a:r>
          </a:p>
          <a:p>
            <a:endParaRPr lang="en-GB" dirty="0"/>
          </a:p>
        </p:txBody>
      </p:sp>
      <p:pic>
        <p:nvPicPr>
          <p:cNvPr id="5" name="Image 22"/>
          <p:cNvPicPr/>
          <p:nvPr/>
        </p:nvPicPr>
        <p:blipFill>
          <a:blip r:embed="rId3"/>
          <a:stretch>
            <a:fillRect/>
          </a:stretch>
        </p:blipFill>
        <p:spPr>
          <a:xfrm>
            <a:off x="4256966" y="3403161"/>
            <a:ext cx="4784230" cy="32302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550" y="1718810"/>
            <a:ext cx="81459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Conflicts and natural disasters heighten the protection risks faced by persons with disabilities as they seek out assistance, support and protection. </a:t>
            </a:r>
          </a:p>
          <a:p>
            <a:endParaRPr lang="en-GB" sz="2400" dirty="0"/>
          </a:p>
          <a:p>
            <a:r>
              <a:rPr lang="en-GB" sz="2400" dirty="0"/>
              <a:t>They can also sustain disproportionately higher rates of </a:t>
            </a:r>
            <a:r>
              <a:rPr lang="en-GB" sz="2400" dirty="0" smtClean="0"/>
              <a:t>mortality.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086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ea typeface="Verdana" panose="020B0604030504040204" pitchFamily="34" charset="0"/>
              </a:rPr>
              <a:t>Washington Group Model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6819578-5423-4F69-8B7A-D3E3D7F9651F}"/>
              </a:ext>
            </a:extLst>
          </p:cNvPr>
          <p:cNvSpPr/>
          <p:nvPr/>
        </p:nvSpPr>
        <p:spPr>
          <a:xfrm>
            <a:off x="476546" y="1417365"/>
            <a:ext cx="67957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focus is on functioning in basic actions (seeing, hearing…) in contrast to approaches that are based on a medical model which focus on impairments or bodily functions. 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question sets are designed to identify the population that is at a greater risk, than the general population of experiencing restrictions in social participation, for example in employment, education or civic life.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F0BBD88-FFCE-4200-A14C-97C9C6952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164" y="2538993"/>
            <a:ext cx="17145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41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541" y="109548"/>
            <a:ext cx="8171173" cy="1102589"/>
          </a:xfrm>
        </p:spPr>
        <p:txBody>
          <a:bodyPr/>
          <a:lstStyle/>
          <a:p>
            <a:r>
              <a:rPr lang="fr-FR" dirty="0" smtClean="0"/>
              <a:t>Washington Group Question </a:t>
            </a:r>
            <a:r>
              <a:rPr lang="fr-FR" dirty="0"/>
              <a:t>S</a:t>
            </a:r>
            <a:r>
              <a:rPr lang="fr-FR" dirty="0" smtClean="0"/>
              <a:t>ets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7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935" y="1008348"/>
            <a:ext cx="2880320" cy="50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560781" y="3834045"/>
            <a:ext cx="558321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Short set of questions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Enhanced short set of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Extended set of questions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dirty="0" smtClean="0"/>
              <a:t>Child functioning module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100" i="1" dirty="0" smtClean="0"/>
              <a:t>More under development….</a:t>
            </a:r>
            <a:endParaRPr lang="en-GB" sz="2100" i="1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xmlns="" id="{BF0BBD88-FFCE-4200-A14C-97C9C6952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900" y="1052823"/>
            <a:ext cx="1714500" cy="24574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400" y="1008348"/>
            <a:ext cx="2522112" cy="188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3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Washington Group Short Set (WG-SS)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BB158BD-82E0-47CD-B6D5-A9DF750FB2C1}"/>
              </a:ext>
            </a:extLst>
          </p:cNvPr>
          <p:cNvSpPr/>
          <p:nvPr/>
        </p:nvSpPr>
        <p:spPr>
          <a:xfrm>
            <a:off x="611559" y="1718810"/>
            <a:ext cx="803967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Washington Group Short Set is a set of questions designed to identify (in a census or survey format) people with a disability</a:t>
            </a:r>
          </a:p>
          <a:p>
            <a:endParaRPr lang="en-US" sz="2000" dirty="0"/>
          </a:p>
          <a:p>
            <a:r>
              <a:rPr lang="en-US" sz="2000" dirty="0"/>
              <a:t>The questions ask whether people have difficulty performing basic universal activities (walking, seeing, hearing, cognition, self-care and communication). </a:t>
            </a:r>
          </a:p>
          <a:p>
            <a:endParaRPr lang="en-US" sz="2000" b="1" dirty="0"/>
          </a:p>
          <a:p>
            <a:r>
              <a:rPr lang="en-US" sz="2000" b="1" dirty="0"/>
              <a:t>Note: </a:t>
            </a:r>
          </a:p>
          <a:p>
            <a:r>
              <a:rPr lang="en-US" sz="2000" dirty="0"/>
              <a:t>The WG Short Set was </a:t>
            </a:r>
            <a:r>
              <a:rPr lang="en-US" sz="2000" b="1" dirty="0"/>
              <a:t>not designed to be used in isolation</a:t>
            </a:r>
            <a:r>
              <a:rPr lang="en-US" sz="2000" dirty="0"/>
              <a:t>. Rather, they should be used in conjunction with other measurement tools,</a:t>
            </a:r>
          </a:p>
          <a:p>
            <a:endParaRPr lang="en-US" sz="2000" dirty="0"/>
          </a:p>
          <a:p>
            <a:r>
              <a:rPr lang="en-US" sz="2000" dirty="0"/>
              <a:t>The WG Short Set do not identify the cause of the difficulties (or impairment / medical condition) – remember the objective!</a:t>
            </a:r>
          </a:p>
        </p:txBody>
      </p:sp>
    </p:spTree>
    <p:extLst>
      <p:ext uri="{BB962C8B-B14F-4D97-AF65-F5344CB8AC3E}">
        <p14:creationId xmlns:p14="http://schemas.microsoft.com/office/powerpoint/2010/main" val="1950137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233645"/>
            <a:ext cx="8171173" cy="1102589"/>
          </a:xfrm>
        </p:spPr>
        <p:txBody>
          <a:bodyPr/>
          <a:lstStyle/>
          <a:p>
            <a:r>
              <a:rPr lang="en-US" dirty="0" smtClean="0"/>
              <a:t>Washington Group Short Set (WG-SS)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9</a:t>
            </a:fld>
            <a:endParaRPr lang="fr-FR" dirty="0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xmlns="" id="{BE0CA45E-857E-411A-AE65-CCF97EF5F0E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10" y="1295400"/>
            <a:ext cx="8740080" cy="532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65477"/>
      </p:ext>
    </p:extLst>
  </p:cSld>
  <p:clrMapOvr>
    <a:masterClrMapping/>
  </p:clrMapOvr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4392</TotalTime>
  <Words>573</Words>
  <Application>Microsoft Office PowerPoint</Application>
  <PresentationFormat>Affichage à l'écran (4:3)</PresentationFormat>
  <Paragraphs>119</Paragraphs>
  <Slides>16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Nunito</vt:lpstr>
      <vt:lpstr>Calibri</vt:lpstr>
      <vt:lpstr>Verdana</vt:lpstr>
      <vt:lpstr>HI_Template</vt:lpstr>
      <vt:lpstr>Présentation PowerPoint</vt:lpstr>
      <vt:lpstr>Objectives for this session:</vt:lpstr>
      <vt:lpstr>Disability Data Quiz</vt:lpstr>
      <vt:lpstr>Disability Data Quiz</vt:lpstr>
      <vt:lpstr>Why is it important to collect data on persons with disabilities? </vt:lpstr>
      <vt:lpstr>Washington Group Model</vt:lpstr>
      <vt:lpstr>Washington Group Question Sets </vt:lpstr>
      <vt:lpstr>Washington Group Short Set (WG-SS)</vt:lpstr>
      <vt:lpstr>Washington Group Short Set (WG-SS)</vt:lpstr>
      <vt:lpstr>WG Enhanced Short Set</vt:lpstr>
      <vt:lpstr>WG Extended Set on Functioning (WG ES-F)</vt:lpstr>
      <vt:lpstr>Child Functioning Module</vt:lpstr>
      <vt:lpstr>The Child Functioning Module</vt:lpstr>
      <vt:lpstr>The Child Function Module</vt:lpstr>
      <vt:lpstr>What Domains does it Cover?</vt:lpstr>
      <vt:lpstr>WG Child Functioning Module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Kate AYKROYD</cp:lastModifiedBy>
  <cp:revision>344</cp:revision>
  <cp:lastPrinted>2017-09-25T09:02:22Z</cp:lastPrinted>
  <dcterms:created xsi:type="dcterms:W3CDTF">2017-09-04T09:36:55Z</dcterms:created>
  <dcterms:modified xsi:type="dcterms:W3CDTF">2018-12-19T10:59:59Z</dcterms:modified>
</cp:coreProperties>
</file>