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6" r:id="rId3"/>
    <p:sldId id="386" r:id="rId4"/>
    <p:sldId id="340" r:id="rId5"/>
    <p:sldId id="336" r:id="rId6"/>
    <p:sldId id="374" r:id="rId7"/>
    <p:sldId id="375" r:id="rId8"/>
    <p:sldId id="376" r:id="rId9"/>
    <p:sldId id="297" r:id="rId10"/>
    <p:sldId id="301" r:id="rId11"/>
    <p:sldId id="377" r:id="rId12"/>
    <p:sldId id="338" r:id="rId13"/>
    <p:sldId id="362" r:id="rId14"/>
    <p:sldId id="382" r:id="rId15"/>
    <p:sldId id="383" r:id="rId16"/>
    <p:sldId id="387" r:id="rId17"/>
    <p:sldId id="384" r:id="rId18"/>
    <p:sldId id="356" r:id="rId19"/>
    <p:sldId id="381" r:id="rId20"/>
  </p:sldIdLst>
  <p:sldSz cx="9144000" cy="6858000" type="screen4x3"/>
  <p:notesSz cx="9926638" cy="6797675"/>
  <p:embeddedFontLst>
    <p:embeddedFont>
      <p:font typeface="Tahoma" panose="020B0604030504040204" pitchFamily="34" charset="0"/>
      <p:regular r:id="rId23"/>
      <p:bold r:id="rId24"/>
    </p:embeddedFont>
    <p:embeddedFont>
      <p:font typeface="Nunito" panose="00000500000000000000" pitchFamily="2" charset="0"/>
      <p:regular r:id="rId25"/>
      <p:bold r:id="rId26"/>
      <p:italic r:id="rId27"/>
      <p:boldItalic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Verdana" panose="020B0604030504040204" pitchFamily="34" charset="0"/>
      <p:regular r:id="rId33"/>
      <p:bold r:id="rId34"/>
      <p:italic r:id="rId35"/>
      <p:boldItalic r:id="rId36"/>
    </p:embeddedFont>
  </p:embeddedFontLst>
  <p:defaultTextStyle>
    <a:defPPr>
      <a:defRPr lang="fr-FR"/>
    </a:defPPr>
    <a:lvl1pPr marL="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0">
          <p15:clr>
            <a:srgbClr val="A4A3A4"/>
          </p15:clr>
        </p15:guide>
        <p15:guide id="2" orient="horz" pos="4422">
          <p15:clr>
            <a:srgbClr val="A4A3A4"/>
          </p15:clr>
        </p15:guide>
        <p15:guide id="3" pos="3368">
          <p15:clr>
            <a:srgbClr val="A4A3A4"/>
          </p15:clr>
        </p15:guide>
        <p15:guide id="4" pos="5636">
          <p15:clr>
            <a:srgbClr val="A4A3A4"/>
          </p15:clr>
        </p15:guide>
        <p15:guide id="5" pos="6373">
          <p15:clr>
            <a:srgbClr val="A4A3A4"/>
          </p15:clr>
        </p15:guide>
        <p15:guide id="6" pos="363">
          <p15:clr>
            <a:srgbClr val="A4A3A4"/>
          </p15:clr>
        </p15:guide>
        <p15:guide id="7" pos="1667">
          <p15:clr>
            <a:srgbClr val="A4A3A4"/>
          </p15:clr>
        </p15:guide>
        <p15:guide id="8" orient="horz" pos="308">
          <p15:clr>
            <a:srgbClr val="A4A3A4"/>
          </p15:clr>
        </p15:guide>
        <p15:guide id="9" orient="horz" pos="4011">
          <p15:clr>
            <a:srgbClr val="A4A3A4"/>
          </p15:clr>
        </p15:guide>
        <p15:guide id="10" pos="2880">
          <p15:clr>
            <a:srgbClr val="A4A3A4"/>
          </p15:clr>
        </p15:guide>
        <p15:guide id="11" pos="4819">
          <p15:clr>
            <a:srgbClr val="A4A3A4"/>
          </p15:clr>
        </p15:guide>
        <p15:guide id="12" pos="5450">
          <p15:clr>
            <a:srgbClr val="A4A3A4"/>
          </p15:clr>
        </p15:guide>
        <p15:guide id="13" pos="310">
          <p15:clr>
            <a:srgbClr val="A4A3A4"/>
          </p15:clr>
        </p15:guide>
        <p15:guide id="14" pos="14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A2A5B"/>
    <a:srgbClr val="E35205"/>
    <a:srgbClr val="0077C8"/>
    <a:srgbClr val="06038D"/>
    <a:srgbClr val="004F71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DC0364-1084-BC4B-9882-57CD4F271B16}" v="32" dt="2018-12-09T21:05:24.6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48" autoAdjust="0"/>
    <p:restoredTop sz="89272" autoAdjust="0"/>
  </p:normalViewPr>
  <p:slideViewPr>
    <p:cSldViewPr>
      <p:cViewPr varScale="1">
        <p:scale>
          <a:sx n="65" d="100"/>
          <a:sy n="65" d="100"/>
        </p:scale>
        <p:origin x="-1302" y="-114"/>
      </p:cViewPr>
      <p:guideLst>
        <p:guide orient="horz" pos="340"/>
        <p:guide orient="horz" pos="4422"/>
        <p:guide orient="horz" pos="308"/>
        <p:guide orient="horz" pos="4011"/>
        <p:guide pos="3368"/>
        <p:guide pos="5636"/>
        <p:guide pos="6373"/>
        <p:guide pos="363"/>
        <p:guide pos="1667"/>
        <p:guide pos="2880"/>
        <p:guide pos="4819"/>
        <p:guide pos="5450"/>
        <p:guide pos="310"/>
        <p:guide pos="1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5" d="100"/>
          <a:sy n="115" d="100"/>
        </p:scale>
        <p:origin x="-2094" y="-102"/>
      </p:cViewPr>
      <p:guideLst>
        <p:guide orient="horz" pos="2141"/>
        <p:guide pos="3127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viewProps" Target="viewProps.xml"/><Relationship Id="rId46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337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3372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3D494-0510-47A6-B0E8-69AC0351428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362705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dirty="0"/>
              <a:t>11/10/2017</a:t>
            </a:r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AD79C-50AF-4863-A14D-D66C5EDC72C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434425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296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859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788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7185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6483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5780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5074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4369" algn="l" defTabSz="7785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ddcconsortium.net/" TargetMode="External"/><Relationship Id="rId3" Type="http://schemas.openxmlformats.org/officeDocument/2006/relationships/hyperlink" Target="http://www.un.org/disabilities/default.asp?id=17" TargetMode="External"/><Relationship Id="rId7" Type="http://schemas.openxmlformats.org/officeDocument/2006/relationships/hyperlink" Target="http://www.ohchr.org/EN/HRBodies/CRPD/Pages/CRPDIndex.aspx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un.org/french/disabilities/" TargetMode="External"/><Relationship Id="rId5" Type="http://schemas.openxmlformats.org/officeDocument/2006/relationships/hyperlink" Target="http://www.internationaldisabilityalliance.org/" TargetMode="External"/><Relationship Id="rId4" Type="http://schemas.openxmlformats.org/officeDocument/2006/relationships/hyperlink" Target="http://www.un.org/french/disabilities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4084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2D04A-0E48-4A05-9679-FCF0079B220E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7088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Note: This training pack has been created in</a:t>
            </a:r>
            <a:r>
              <a:rPr lang="en-GB" baseline="0" dirty="0" smtClean="0"/>
              <a:t> </a:t>
            </a:r>
            <a:r>
              <a:rPr lang="en-GB" baseline="0" dirty="0"/>
              <a:t>partnership with DFID, WG and IDA</a:t>
            </a:r>
            <a:r>
              <a:rPr lang="en-GB" baseline="0" dirty="0" smtClean="0"/>
              <a:t>.</a:t>
            </a:r>
          </a:p>
          <a:p>
            <a:r>
              <a:rPr lang="en-GB" baseline="0" dirty="0" smtClean="0"/>
              <a:t>These slides can be used to complement the training manual activities. You may add to or remove from them as relevant.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84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3486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Personal</a:t>
            </a:r>
            <a:r>
              <a:rPr lang="en-US" baseline="0" dirty="0"/>
              <a:t> Factors: impacting – which? </a:t>
            </a:r>
          </a:p>
          <a:p>
            <a:r>
              <a:rPr lang="en-US" baseline="0" dirty="0"/>
              <a:t>Type of barriers – vary </a:t>
            </a:r>
          </a:p>
          <a:p>
            <a:pPr>
              <a:lnSpc>
                <a:spcPct val="130000"/>
              </a:lnSpc>
              <a:spcBef>
                <a:spcPts val="300"/>
              </a:spcBef>
              <a:spcAft>
                <a:spcPts val="200"/>
              </a:spcAft>
              <a:buSzPct val="100000"/>
              <a:defRPr/>
            </a:pPr>
            <a:r>
              <a:rPr lang="en-US" sz="1200" b="1" dirty="0"/>
              <a:t>Institutional</a:t>
            </a:r>
            <a:r>
              <a:rPr lang="en-US" sz="1200" dirty="0"/>
              <a:t>: exclusive policies, programming tools; human, financial &amp; knowledge resource allocation;</a:t>
            </a:r>
            <a:br>
              <a:rPr lang="en-US" sz="1200" dirty="0"/>
            </a:br>
            <a:endParaRPr lang="en-US" sz="1200" dirty="0"/>
          </a:p>
          <a:p>
            <a:pPr>
              <a:lnSpc>
                <a:spcPct val="130000"/>
              </a:lnSpc>
              <a:spcBef>
                <a:spcPts val="300"/>
              </a:spcBef>
              <a:spcAft>
                <a:spcPts val="200"/>
              </a:spcAft>
              <a:buSzPct val="100000"/>
              <a:defRPr/>
            </a:pPr>
            <a:r>
              <a:rPr lang="en-US" sz="1200" b="1" dirty="0"/>
              <a:t>Environmental</a:t>
            </a:r>
            <a:r>
              <a:rPr lang="en-US" sz="1200" dirty="0"/>
              <a:t>: lack of ramps, dark rooms, exclusive architecture and urban planning etc.</a:t>
            </a:r>
            <a:br>
              <a:rPr lang="en-US" sz="1200" dirty="0"/>
            </a:br>
            <a:endParaRPr lang="en-US" sz="1200" dirty="0"/>
          </a:p>
          <a:p>
            <a:pPr>
              <a:lnSpc>
                <a:spcPct val="130000"/>
              </a:lnSpc>
              <a:spcBef>
                <a:spcPts val="300"/>
              </a:spcBef>
              <a:spcAft>
                <a:spcPts val="200"/>
              </a:spcAft>
              <a:buSzPct val="100000"/>
              <a:defRPr/>
            </a:pPr>
            <a:r>
              <a:rPr lang="en-US" sz="1200" b="1" dirty="0"/>
              <a:t>Attitudinal</a:t>
            </a:r>
            <a:r>
              <a:rPr lang="en-US" sz="1200" dirty="0"/>
              <a:t>:  misperceptions and negative perceptions about disability and impairments</a:t>
            </a:r>
            <a:endParaRPr lang="de-DE" sz="1200" dirty="0"/>
          </a:p>
          <a:p>
            <a:endParaRPr lang="en-US" baseline="0" dirty="0"/>
          </a:p>
          <a:p>
            <a:pPr marL="0" marR="0" indent="0" algn="l" defTabSz="7785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More information: 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hlinkClick r:id="rId3"/>
              </a:rPr>
              <a:t>http://www.un.org/disabilities/default.asp?id=17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 or in French 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hlinkClick r:id="rId4"/>
              </a:rPr>
              <a:t>http://www.un.org/french/disabilities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 or IDA 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hlinkClick r:id="rId5"/>
              </a:rPr>
              <a:t>www.internationaldisabilityalliance.org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hlinkClick r:id="rId6"/>
              </a:rPr>
              <a:t>/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 or OHCHR 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hlinkClick r:id="rId7"/>
              </a:rPr>
              <a:t>http://www.ohchr.org/EN/HRBodies/CRPD/Pages/CRPDIndex.aspx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 or International Disability and Development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</a:rPr>
              <a:t>COnsortium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hlinkClick r:id="rId8"/>
              </a:rPr>
              <a:t>http://www.iddcconsortium.net/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</a:rPr>
              <a:t>  of which HI is a member of </a:t>
            </a:r>
            <a:endParaRPr lang="en-US" sz="105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A1BC3-7B94-462C-8CAF-03971CD4B5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402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0613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6966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60265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/>
              <a:t>11/10/2017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BAD79C-50AF-4863-A14D-D66C5EDC72C1}" type="slidenum">
              <a:rPr lang="fr-FR" smtClean="0"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720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398838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2D04A-0E48-4A05-9679-FCF0079B220E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1760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Couvertu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57720" y="163468"/>
            <a:ext cx="2578434" cy="6571883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146331" y="163468"/>
            <a:ext cx="6311390" cy="6571883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349" y="571661"/>
            <a:ext cx="1759512" cy="23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Espace réservé du texte 32"/>
          <p:cNvSpPr>
            <a:spLocks noGrp="1"/>
          </p:cNvSpPr>
          <p:nvPr>
            <p:ph type="body" sz="quarter" idx="12" hasCustomPrompt="1"/>
          </p:nvPr>
        </p:nvSpPr>
        <p:spPr>
          <a:xfrm>
            <a:off x="6785281" y="6123063"/>
            <a:ext cx="1741649" cy="408917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</a:t>
            </a:r>
          </a:p>
        </p:txBody>
      </p: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37" y="5793864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6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650142" y="3143266"/>
            <a:ext cx="2232077" cy="77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  <a:lvl2pPr>
              <a:defRPr sz="1600"/>
            </a:lvl2pPr>
            <a:lvl3pPr marL="295641" marR="0" indent="0" algn="l" defTabSz="7785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900">
                <a:solidFill>
                  <a:schemeClr val="bg1"/>
                </a:solidFill>
              </a:defRPr>
            </a:lvl3pPr>
            <a:lvl4pPr marL="696869" indent="-193782">
              <a:defRPr sz="1600">
                <a:solidFill>
                  <a:schemeClr val="bg1"/>
                </a:solidFill>
              </a:defRPr>
            </a:lvl4pPr>
            <a:lvl5pPr marL="919221" indent="-193782"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6688625" y="4326747"/>
            <a:ext cx="2193382" cy="13880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6663740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D936A1A8-1F55-4E70-8155-580F8AA9A3EF}" type="datetimeFigureOut">
              <a:rPr lang="de-DE" smtClean="0"/>
              <a:t>29.01.2019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5F37C35-D68F-4948-8E93-C1FFD57663E3}" type="slidenum">
              <a:rPr lang="de-DE" smtClean="0"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505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hapitr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" y="0"/>
            <a:ext cx="2262923" cy="6858000"/>
          </a:xfrm>
          <a:prstGeom prst="rect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550" tIns="35775" rIns="71550" bIns="35775" rtlCol="0" anchor="ctr"/>
          <a:lstStyle/>
          <a:p>
            <a:pPr algn="ctr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552346" y="1918693"/>
            <a:ext cx="4348281" cy="1470087"/>
          </a:xfrm>
        </p:spPr>
        <p:txBody>
          <a:bodyPr>
            <a:noAutofit/>
          </a:bodyPr>
          <a:lstStyle>
            <a:lvl1pPr algn="ctr">
              <a:defRPr sz="11700" b="0">
                <a:solidFill>
                  <a:srgbClr val="0077C8"/>
                </a:solidFill>
              </a:defRPr>
            </a:lvl1pPr>
          </a:lstStyle>
          <a:p>
            <a:r>
              <a:rPr lang="fr-FR" dirty="0"/>
              <a:t>N°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801732" y="3886152"/>
            <a:ext cx="5849502" cy="1752296"/>
          </a:xfrm>
        </p:spPr>
        <p:txBody>
          <a:bodyPr>
            <a:normAutofit/>
          </a:bodyPr>
          <a:lstStyle>
            <a:lvl1pPr marL="0" indent="0" algn="ctr">
              <a:buNone/>
              <a:defRPr sz="3800">
                <a:solidFill>
                  <a:srgbClr val="0077C8"/>
                </a:solidFill>
              </a:defRPr>
            </a:lvl1pPr>
            <a:lvl2pPr marL="357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5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3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1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88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46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4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2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Titre</a:t>
            </a:r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>
                <a:solidFill>
                  <a:srgbClr val="004F71"/>
                </a:solidFill>
              </a:defRPr>
            </a:lvl1pPr>
          </a:lstStyle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4" name="Connecteur droit 13"/>
          <p:cNvCxnSpPr/>
          <p:nvPr userDrawn="1"/>
        </p:nvCxnSpPr>
        <p:spPr>
          <a:xfrm flipH="1">
            <a:off x="5033771" y="3500242"/>
            <a:ext cx="1385426" cy="1"/>
          </a:xfrm>
          <a:prstGeom prst="line">
            <a:avLst/>
          </a:prstGeom>
          <a:ln w="12700">
            <a:solidFill>
              <a:srgbClr val="0077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587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5060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003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14" name="Groupe 13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5" name="Groupe 14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9" name="Connecteur droit 28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e 24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26" name="Connecteur droit 25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5BC2E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017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I-Instit_Contenu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767" y="2122789"/>
            <a:ext cx="7809000" cy="3666188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0951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Contenu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41388" y="1061491"/>
            <a:ext cx="3809846" cy="92870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492766" y="6166976"/>
            <a:ext cx="2133962" cy="364281"/>
          </a:xfrm>
          <a:prstGeom prst="rect">
            <a:avLst/>
          </a:prstGeom>
        </p:spPr>
        <p:txBody>
          <a:bodyPr lIns="71550" tIns="35775" rIns="71550" bIns="35775"/>
          <a:lstStyle/>
          <a:p>
            <a:fld id="{90674DFE-F235-4FE6-B070-9AAFFB84EEC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pour une image 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572000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 txBox="1">
            <a:spLocks/>
          </p:cNvSpPr>
          <p:nvPr userDrawn="1"/>
        </p:nvSpPr>
        <p:spPr>
          <a:xfrm>
            <a:off x="4841391" y="6204702"/>
            <a:ext cx="500293" cy="244815"/>
          </a:xfrm>
          <a:prstGeom prst="rect">
            <a:avLst/>
          </a:prstGeom>
        </p:spPr>
        <p:txBody>
          <a:bodyPr lIns="71550" tIns="35775" rIns="71550" bIns="35775"/>
          <a:lstStyle>
            <a:defPPr>
              <a:defRPr lang="fr-FR"/>
            </a:defPPr>
            <a:lvl1pPr marL="0" algn="l" defTabSz="995029" rtl="0" eaLnBrk="1" latinLnBrk="0" hangingPunct="1">
              <a:defRPr sz="1200" kern="1200">
                <a:solidFill>
                  <a:srgbClr val="0077C8"/>
                </a:solidFill>
                <a:latin typeface="+mn-lt"/>
                <a:ea typeface="+mn-ea"/>
                <a:cs typeface="+mn-cs"/>
              </a:defRPr>
            </a:lvl1pPr>
            <a:lvl2pPr marL="4975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02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2543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0058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757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5089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2602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0114" algn="l" defTabSz="99502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E3F619-B3DC-45F0-A72C-2F3B9D1652D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2"/>
          </p:nvPr>
        </p:nvSpPr>
        <p:spPr>
          <a:xfrm>
            <a:off x="4840782" y="2326797"/>
            <a:ext cx="3426285" cy="3362047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29515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8" name="Groupe 7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13" name="Connecteur droit 12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4F7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8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0" name="Connecteur droit 9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608" y="164143"/>
            <a:ext cx="8890151" cy="6571469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8378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-Instit_Phot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/>
          <p:cNvGrpSpPr/>
          <p:nvPr userDrawn="1"/>
        </p:nvGrpSpPr>
        <p:grpSpPr>
          <a:xfrm>
            <a:off x="-10228" y="13983"/>
            <a:ext cx="9200320" cy="6862184"/>
            <a:chOff x="-11961" y="15416"/>
            <a:chExt cx="10759263" cy="7565876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5343634" y="80662"/>
              <a:ext cx="5403668" cy="7500630"/>
              <a:chOff x="5343634" y="80662"/>
              <a:chExt cx="5403668" cy="7500630"/>
            </a:xfrm>
          </p:grpSpPr>
          <p:cxnSp>
            <p:nvCxnSpPr>
              <p:cNvPr id="22" name="Connecteur droit 21"/>
              <p:cNvCxnSpPr/>
              <p:nvPr userDrawn="1"/>
            </p:nvCxnSpPr>
            <p:spPr>
              <a:xfrm flipH="1">
                <a:off x="5343634" y="7516046"/>
                <a:ext cx="5403667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 userDrawn="1"/>
            </p:nvCxnSpPr>
            <p:spPr>
              <a:xfrm flipH="1">
                <a:off x="5343634" y="80662"/>
                <a:ext cx="5403668" cy="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 userDrawn="1"/>
            </p:nvCxnSpPr>
            <p:spPr>
              <a:xfrm rot="10800000">
                <a:off x="10654224" y="80662"/>
                <a:ext cx="0" cy="7500630"/>
              </a:xfrm>
              <a:prstGeom prst="line">
                <a:avLst/>
              </a:prstGeom>
              <a:ln w="190500">
                <a:solidFill>
                  <a:srgbClr val="0077C8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e 17"/>
            <p:cNvGrpSpPr/>
            <p:nvPr userDrawn="1"/>
          </p:nvGrpSpPr>
          <p:grpSpPr>
            <a:xfrm>
              <a:off x="-11961" y="15416"/>
              <a:ext cx="5403666" cy="7500630"/>
              <a:chOff x="-11961" y="15416"/>
              <a:chExt cx="5403666" cy="7500630"/>
            </a:xfrm>
          </p:grpSpPr>
          <p:cxnSp>
            <p:nvCxnSpPr>
              <p:cNvPr id="19" name="Connecteur droit 18"/>
              <p:cNvCxnSpPr/>
              <p:nvPr userDrawn="1"/>
            </p:nvCxnSpPr>
            <p:spPr>
              <a:xfrm>
                <a:off x="-11961" y="80662"/>
                <a:ext cx="5403666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 userDrawn="1"/>
            </p:nvCxnSpPr>
            <p:spPr>
              <a:xfrm>
                <a:off x="-11961" y="7516046"/>
                <a:ext cx="5358661" cy="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 userDrawn="1"/>
            </p:nvCxnSpPr>
            <p:spPr>
              <a:xfrm>
                <a:off x="81115" y="15416"/>
                <a:ext cx="0" cy="7500630"/>
              </a:xfrm>
              <a:prstGeom prst="line">
                <a:avLst/>
              </a:prstGeom>
              <a:ln w="190500">
                <a:solidFill>
                  <a:srgbClr val="06038D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Espace réservé pour une image  4"/>
          <p:cNvSpPr>
            <a:spLocks noGrp="1"/>
          </p:cNvSpPr>
          <p:nvPr>
            <p:ph type="pic" sz="quarter" idx="10"/>
          </p:nvPr>
        </p:nvSpPr>
        <p:spPr>
          <a:xfrm>
            <a:off x="146333" y="164143"/>
            <a:ext cx="8889823" cy="657120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665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_Photo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9143999" cy="6858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20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492689" y="6204702"/>
            <a:ext cx="1154523" cy="244815"/>
          </a:xfrm>
          <a:prstGeom prst="rect">
            <a:avLst/>
          </a:prstGeom>
        </p:spPr>
        <p:txBody>
          <a:bodyPr lIns="71550" tIns="35775" rIns="71550" bIns="35775"/>
          <a:lstStyle>
            <a:lvl1pPr>
              <a:defRPr sz="900"/>
            </a:lvl1pPr>
          </a:lstStyle>
          <a:p>
            <a:fld id="{2CE3F619-B3DC-45F0-A72C-2F3B9D1652D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39" y="5748123"/>
            <a:ext cx="493697" cy="823952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579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7C8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1"/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  <a:prstGeom prst="rect">
            <a:avLst/>
          </a:prstGeom>
        </p:spPr>
        <p:txBody>
          <a:bodyPr vert="horz" lIns="71550" tIns="35775" rIns="71550" bIns="35775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texte 2"/>
          <p:cNvSpPr>
            <a:spLocks noGrp="1"/>
          </p:cNvSpPr>
          <p:nvPr>
            <p:ph type="body" idx="1"/>
          </p:nvPr>
        </p:nvSpPr>
        <p:spPr>
          <a:xfrm>
            <a:off x="492768" y="2163607"/>
            <a:ext cx="8158468" cy="3962951"/>
          </a:xfrm>
          <a:prstGeom prst="rect">
            <a:avLst/>
          </a:prstGeom>
        </p:spPr>
        <p:txBody>
          <a:bodyPr vert="horz" lIns="71550" tIns="35775" rIns="71550" bIns="35775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1822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8" r:id="rId2"/>
    <p:sldLayoutId id="2147483799" r:id="rId3"/>
    <p:sldLayoutId id="2147483830" r:id="rId4"/>
    <p:sldLayoutId id="2147483829" r:id="rId5"/>
    <p:sldLayoutId id="2147483834" r:id="rId6"/>
    <p:sldLayoutId id="2147483836" r:id="rId7"/>
    <p:sldLayoutId id="2147483837" r:id="rId8"/>
    <p:sldLayoutId id="2147483824" r:id="rId9"/>
    <p:sldLayoutId id="2147483838" r:id="rId10"/>
  </p:sldLayoutIdLst>
  <p:hf hdr="0" dt="0"/>
  <p:txStyles>
    <p:titleStyle>
      <a:lvl1pPr algn="l" defTabSz="778593" rtl="0" eaLnBrk="1" latinLnBrk="0" hangingPunct="1">
        <a:spcBef>
          <a:spcPct val="0"/>
        </a:spcBef>
        <a:spcAft>
          <a:spcPts val="939"/>
        </a:spcAft>
        <a:buNone/>
        <a:defRPr sz="3100" b="1" kern="1200">
          <a:solidFill>
            <a:srgbClr val="004F71"/>
          </a:solidFill>
          <a:latin typeface="+mj-lt"/>
          <a:ea typeface="+mj-ea"/>
          <a:cs typeface="+mj-cs"/>
        </a:defRPr>
      </a:lvl1pPr>
    </p:titleStyle>
    <p:bodyStyle>
      <a:lvl1pPr marL="0" indent="0" algn="l" defTabSz="563189" rtl="0" eaLnBrk="1" latinLnBrk="0" hangingPunct="1">
        <a:spcBef>
          <a:spcPct val="20000"/>
        </a:spcBef>
        <a:spcAft>
          <a:spcPts val="939"/>
        </a:spcAft>
        <a:buFontTx/>
        <a:buNone/>
        <a:defRPr lang="fr-FR" sz="1900" kern="1200" spc="23" baseline="0" smtClean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60229" indent="-268314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b="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72636" indent="-193782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62536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51834" indent="-194650" algn="l" defTabSz="778593" rtl="0" eaLnBrk="1" latinLnBrk="0" hangingPunct="1">
        <a:spcBef>
          <a:spcPts val="0"/>
        </a:spcBef>
        <a:spcAft>
          <a:spcPts val="47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76" indent="0" algn="l" defTabSz="778593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19723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09020" indent="-194650" algn="l" defTabSz="778593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9296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859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788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185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6483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5780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25074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4369" algn="l" defTabSz="77859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836585" y="1868827"/>
            <a:ext cx="5490610" cy="2898159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tx1"/>
                </a:solidFill>
              </a:rPr>
              <a:t>Key Disability Concepts</a:t>
            </a:r>
          </a:p>
        </p:txBody>
      </p:sp>
    </p:spTree>
    <p:extLst>
      <p:ext uri="{BB962C8B-B14F-4D97-AF65-F5344CB8AC3E}">
        <p14:creationId xmlns:p14="http://schemas.microsoft.com/office/powerpoint/2010/main" val="4107829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Oval 2"/>
          <p:cNvSpPr>
            <a:spLocks noChangeArrowheads="1"/>
          </p:cNvSpPr>
          <p:nvPr/>
        </p:nvSpPr>
        <p:spPr bwMode="auto">
          <a:xfrm>
            <a:off x="3657600" y="838200"/>
            <a:ext cx="1804988" cy="1295400"/>
          </a:xfrm>
          <a:prstGeom prst="ellipse">
            <a:avLst/>
          </a:prstGeom>
          <a:solidFill>
            <a:srgbClr val="C00000"/>
          </a:solidFill>
          <a:ln w="25400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fr-FR" sz="2400" b="1" dirty="0">
                <a:solidFill>
                  <a:schemeClr val="bg1"/>
                </a:solidFill>
                <a:cs typeface="+mn-cs"/>
              </a:rPr>
              <a:t>Interactions</a:t>
            </a:r>
            <a:endParaRPr lang="en-GB" sz="2400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248053" y="548681"/>
            <a:ext cx="3036888" cy="208022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 sz="1600" b="1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   </a:t>
            </a:r>
            <a:r>
              <a:rPr lang="en-GB" sz="1600" dirty="0">
                <a:latin typeface="Tahoma" pitchFamily="34" charset="0"/>
                <a:cs typeface="Tahoma" pitchFamily="34" charset="0"/>
              </a:rPr>
              <a:t>men &amp; women, boys &amp; girls</a:t>
            </a:r>
            <a:br>
              <a:rPr lang="en-GB" sz="1600" dirty="0">
                <a:latin typeface="Tahoma" pitchFamily="34" charset="0"/>
                <a:cs typeface="Tahoma" pitchFamily="34" charset="0"/>
              </a:rPr>
            </a:br>
            <a:r>
              <a:rPr lang="en-GB" sz="1600" dirty="0">
                <a:latin typeface="Tahoma" pitchFamily="34" charset="0"/>
                <a:cs typeface="Tahoma" pitchFamily="34" charset="0"/>
              </a:rPr>
              <a:t>moderate - severe </a:t>
            </a:r>
            <a:r>
              <a:rPr lang="en-GB" sz="1600" b="1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en-GB" sz="1600" b="1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</a:br>
            <a:r>
              <a:rPr lang="en-GB" sz="1600" b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Intellectual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– </a:t>
            </a:r>
            <a:r>
              <a:rPr lang="en-GB" sz="1600" b="1" dirty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Physical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– </a:t>
            </a:r>
          </a:p>
          <a:p>
            <a:pPr algn="ctr" eaLnBrk="0" hangingPunct="0"/>
            <a:r>
              <a:rPr lang="en-GB" sz="1600" b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Mental 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en-GB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cs typeface="Tahoma" pitchFamily="34" charset="0"/>
              </a:rPr>
              <a:t>Visual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– </a:t>
            </a:r>
            <a:r>
              <a:rPr lang="en-GB" sz="1600" b="1" dirty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Speech</a:t>
            </a:r>
            <a:r>
              <a:rPr lang="en-GB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– </a:t>
            </a:r>
          </a:p>
          <a:p>
            <a:pPr algn="ctr" eaLnBrk="0" hangingPunct="0"/>
            <a:r>
              <a:rPr lang="en-GB" sz="16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Hearing</a:t>
            </a:r>
            <a:r>
              <a:rPr lang="en-GB" sz="1600" b="1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difficulties</a:t>
            </a:r>
          </a:p>
          <a:p>
            <a:pPr algn="ctr" eaLnBrk="0" hangingPunct="0"/>
            <a:r>
              <a:rPr lang="en-GB" sz="1600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Different ages &amp; other status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5881688" y="668693"/>
            <a:ext cx="2881313" cy="169509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25400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 sz="2800" b="1" dirty="0">
                <a:solidFill>
                  <a:schemeClr val="bg1"/>
                </a:solidFill>
                <a:cs typeface="Tahoma" pitchFamily="34" charset="0"/>
              </a:rPr>
              <a:t>Environment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  <a:defRPr/>
            </a:pPr>
            <a:r>
              <a:rPr lang="en-GB" sz="1600" b="1" dirty="0">
                <a:solidFill>
                  <a:schemeClr val="bg1"/>
                </a:solidFill>
              </a:rPr>
              <a:t>(institutional, attitudinal</a:t>
            </a:r>
            <a:br>
              <a:rPr lang="en-GB" sz="1600" b="1" dirty="0">
                <a:solidFill>
                  <a:schemeClr val="bg1"/>
                </a:solidFill>
              </a:rPr>
            </a:br>
            <a:r>
              <a:rPr lang="en-GB" sz="1600" b="1" dirty="0">
                <a:solidFill>
                  <a:schemeClr val="bg1"/>
                </a:solidFill>
              </a:rPr>
              <a:t> &amp; environmental </a:t>
            </a:r>
            <a:r>
              <a:rPr lang="en-GB" sz="1600" b="1" dirty="0">
                <a:solidFill>
                  <a:schemeClr val="bg1">
                    <a:lumMod val="75000"/>
                  </a:schemeClr>
                </a:solidFill>
              </a:rPr>
              <a:t>barriers</a:t>
            </a:r>
            <a:r>
              <a:rPr lang="en-GB" sz="1600" b="1" dirty="0">
                <a:solidFill>
                  <a:schemeClr val="bg1"/>
                </a:solidFill>
              </a:rPr>
              <a:t> and/ or 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  <a:defRPr/>
            </a:pPr>
            <a:r>
              <a:rPr lang="en-GB" sz="1600" b="1" dirty="0">
                <a:solidFill>
                  <a:srgbClr val="92D050"/>
                </a:solidFill>
              </a:rPr>
              <a:t>facilitators</a:t>
            </a:r>
            <a:r>
              <a:rPr lang="en-GB" sz="1600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48053" y="524203"/>
            <a:ext cx="3123431" cy="210089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70000"/>
              </a:spcBef>
              <a:defRPr/>
            </a:pPr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cs typeface="+mn-cs"/>
              </a:rPr>
              <a:t>Persons</a:t>
            </a:r>
            <a:br>
              <a:rPr lang="en-GB" sz="2800" b="1" dirty="0">
                <a:solidFill>
                  <a:schemeClr val="accent1">
                    <a:lumMod val="75000"/>
                  </a:schemeClr>
                </a:solidFill>
                <a:cs typeface="+mn-cs"/>
              </a:rPr>
            </a:br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cs typeface="+mn-cs"/>
              </a:rPr>
              <a:t>with</a:t>
            </a:r>
            <a:br>
              <a:rPr lang="en-GB" sz="2800" b="1" dirty="0">
                <a:solidFill>
                  <a:schemeClr val="accent1">
                    <a:lumMod val="75000"/>
                  </a:schemeClr>
                </a:solidFill>
                <a:cs typeface="+mn-cs"/>
              </a:rPr>
            </a:br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cs typeface="+mn-cs"/>
              </a:rPr>
              <a:t>impairment</a:t>
            </a:r>
          </a:p>
        </p:txBody>
      </p:sp>
      <p:sp>
        <p:nvSpPr>
          <p:cNvPr id="11274" name="Rectangle 5"/>
          <p:cNvSpPr>
            <a:spLocks noChangeArrowheads="1"/>
          </p:cNvSpPr>
          <p:nvPr/>
        </p:nvSpPr>
        <p:spPr bwMode="auto">
          <a:xfrm>
            <a:off x="582615" y="3143251"/>
            <a:ext cx="3608387" cy="1219200"/>
          </a:xfrm>
          <a:prstGeom prst="roundRect">
            <a:avLst/>
          </a:prstGeom>
          <a:solidFill>
            <a:srgbClr val="92D050"/>
          </a:solidFill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spcBef>
                <a:spcPct val="70000"/>
              </a:spcBef>
            </a:pP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  <a:cs typeface="Tahoma" pitchFamily="34" charset="0"/>
              </a:rPr>
              <a:t>Equal Social Participation</a:t>
            </a:r>
          </a:p>
        </p:txBody>
      </p:sp>
      <p:sp>
        <p:nvSpPr>
          <p:cNvPr id="11275" name="Line 6"/>
          <p:cNvSpPr>
            <a:spLocks noChangeShapeType="1"/>
          </p:cNvSpPr>
          <p:nvPr/>
        </p:nvSpPr>
        <p:spPr bwMode="auto">
          <a:xfrm>
            <a:off x="3337693" y="1707156"/>
            <a:ext cx="24479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6" name="Line 10"/>
          <p:cNvSpPr>
            <a:spLocks noChangeShapeType="1"/>
          </p:cNvSpPr>
          <p:nvPr/>
        </p:nvSpPr>
        <p:spPr bwMode="auto">
          <a:xfrm flipH="1">
            <a:off x="3101977" y="2063751"/>
            <a:ext cx="936625" cy="1008063"/>
          </a:xfrm>
          <a:prstGeom prst="line">
            <a:avLst/>
          </a:prstGeom>
          <a:noFill/>
          <a:ln w="76200">
            <a:solidFill>
              <a:srgbClr val="00B050"/>
            </a:solidFill>
            <a:prstDash val="sys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7" name="Line 11"/>
          <p:cNvSpPr>
            <a:spLocks noChangeShapeType="1"/>
          </p:cNvSpPr>
          <p:nvPr/>
        </p:nvSpPr>
        <p:spPr bwMode="auto">
          <a:xfrm>
            <a:off x="5181600" y="2133600"/>
            <a:ext cx="914400" cy="990600"/>
          </a:xfrm>
          <a:prstGeom prst="line">
            <a:avLst/>
          </a:prstGeom>
          <a:noFill/>
          <a:ln w="76200">
            <a:solidFill>
              <a:srgbClr val="C0C0C0"/>
            </a:solidFill>
            <a:prstDash val="sys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5089527" y="3143251"/>
            <a:ext cx="3673475" cy="1219200"/>
          </a:xfrm>
          <a:prstGeom prst="roundRect">
            <a:avLst/>
          </a:prstGeom>
          <a:solidFill>
            <a:srgbClr val="C0C0C0"/>
          </a:solidFill>
          <a:ln w="2540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spcBef>
                <a:spcPct val="70000"/>
              </a:spcBef>
              <a:defRPr/>
            </a:pPr>
            <a:r>
              <a:rPr lang="en-GB" sz="2800" b="1" dirty="0">
                <a:cs typeface="+mn-cs"/>
              </a:rPr>
              <a:t>Disability </a:t>
            </a:r>
            <a:br>
              <a:rPr lang="en-GB" sz="2800" b="1" dirty="0">
                <a:cs typeface="+mn-cs"/>
              </a:rPr>
            </a:br>
            <a:r>
              <a:rPr lang="en-GB" sz="2000" dirty="0">
                <a:cs typeface="+mn-cs"/>
              </a:rPr>
              <a:t>(disabling situation/ service/ society...)</a:t>
            </a: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4343400" y="2363788"/>
            <a:ext cx="6492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54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=</a:t>
            </a:r>
          </a:p>
        </p:txBody>
      </p:sp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446856" y="4693552"/>
            <a:ext cx="82296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sz="2000" dirty="0"/>
              <a:t>“</a:t>
            </a:r>
            <a:r>
              <a:rPr lang="en-GB" sz="2000" b="1" dirty="0"/>
              <a:t>Disability</a:t>
            </a:r>
            <a:r>
              <a:rPr lang="en-GB" sz="2000" dirty="0"/>
              <a:t> is an </a:t>
            </a:r>
            <a:r>
              <a:rPr lang="en-GB" sz="2000" b="1" dirty="0"/>
              <a:t>evolving</a:t>
            </a:r>
            <a:r>
              <a:rPr lang="en-GB" sz="2000" dirty="0"/>
              <a:t> </a:t>
            </a:r>
            <a:r>
              <a:rPr lang="en-GB" sz="2000" b="1" dirty="0"/>
              <a:t>concept</a:t>
            </a:r>
            <a:r>
              <a:rPr lang="en-GB" sz="2000" dirty="0"/>
              <a:t>,</a:t>
            </a:r>
            <a:r>
              <a:rPr lang="en-US" sz="2000" dirty="0"/>
              <a:t> ... Disability </a:t>
            </a:r>
            <a:r>
              <a:rPr lang="en-US" sz="2000" b="1" dirty="0"/>
              <a:t>results</a:t>
            </a:r>
            <a:r>
              <a:rPr lang="en-US" sz="2000" dirty="0"/>
              <a:t> from </a:t>
            </a:r>
            <a:r>
              <a:rPr lang="en-US" sz="2000" b="1" dirty="0"/>
              <a:t>the interaction between persons with impairments and attitudinal and environmental barriers that hinders their full and effective participation i</a:t>
            </a:r>
            <a:r>
              <a:rPr lang="en-US" sz="2000" dirty="0"/>
              <a:t>n society on an equal basis with others.” </a:t>
            </a:r>
          </a:p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sz="2000" dirty="0"/>
              <a:t>(UN CRPD 2006/ WHO ICF 2001, UNHCR 2010, 2011)</a:t>
            </a:r>
          </a:p>
        </p:txBody>
      </p:sp>
    </p:spTree>
    <p:extLst>
      <p:ext uri="{BB962C8B-B14F-4D97-AF65-F5344CB8AC3E}">
        <p14:creationId xmlns:p14="http://schemas.microsoft.com/office/powerpoint/2010/main" val="22177675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" dur="2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71" dur="indefinite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2" dur="indefinite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73" dur="indefinite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7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0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6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1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6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nimBg="1"/>
      <p:bldP spid="50180" grpId="0" animBg="1"/>
      <p:bldP spid="50180" grpId="1" animBg="1"/>
      <p:bldP spid="50179" grpId="0" build="allAtOnce" animBg="1"/>
      <p:bldP spid="2" grpId="0" animBg="1"/>
      <p:bldP spid="2" grpId="1" animBg="1"/>
      <p:bldP spid="2" grpId="2" animBg="1"/>
      <p:bldP spid="11274" grpId="0" animBg="1"/>
      <p:bldP spid="11275" grpId="0" animBg="1"/>
      <p:bldP spid="11276" grpId="0" animBg="1"/>
      <p:bldP spid="11277" grpId="0" animBg="1"/>
      <p:bldP spid="11277" grpId="1" animBg="1"/>
      <p:bldP spid="11277" grpId="2" animBg="1"/>
      <p:bldP spid="50188" grpId="0" animBg="1"/>
      <p:bldP spid="50188" grpId="1" animBg="1"/>
      <p:bldP spid="50188" grpId="2" animBg="1"/>
      <p:bldP spid="50189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ea typeface="Verdana" panose="020B0604030504040204" pitchFamily="34" charset="0"/>
              </a:rPr>
              <a:t>ICF Model of Functioning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C6819578-5423-4F69-8B7A-D3E3D7F9651F}"/>
              </a:ext>
            </a:extLst>
          </p:cNvPr>
          <p:cNvSpPr/>
          <p:nvPr/>
        </p:nvSpPr>
        <p:spPr>
          <a:xfrm>
            <a:off x="480064" y="1234471"/>
            <a:ext cx="83259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Disability is a multi-dimensional concept, relating to: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the </a:t>
            </a:r>
            <a:r>
              <a:rPr lang="en-GB" sz="2400" b="1" dirty="0"/>
              <a:t>body functions and structures </a:t>
            </a:r>
            <a:r>
              <a:rPr lang="en-GB" sz="2400" dirty="0"/>
              <a:t>of people, and impairments thereof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the </a:t>
            </a:r>
            <a:r>
              <a:rPr lang="en-GB" sz="2400" b="1" dirty="0"/>
              <a:t>activities </a:t>
            </a:r>
            <a:r>
              <a:rPr lang="en-GB" sz="2400" dirty="0"/>
              <a:t>of people (functioning at the level of the individual) and the activity limitations they experience</a:t>
            </a:r>
          </a:p>
          <a:p>
            <a:r>
              <a:rPr lang="en-GB" sz="2400" dirty="0"/>
              <a:t> 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the </a:t>
            </a:r>
            <a:r>
              <a:rPr lang="en-GB" sz="2400" b="1" dirty="0"/>
              <a:t>participation </a:t>
            </a:r>
            <a:r>
              <a:rPr lang="en-GB" sz="2400" dirty="0"/>
              <a:t>or involvement of people in all areas of life, and the participation restrictions they experience (functioning of a person as a member of society)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the </a:t>
            </a:r>
            <a:r>
              <a:rPr lang="en-GB" sz="2400" b="1" dirty="0"/>
              <a:t>environmental factors </a:t>
            </a:r>
            <a:r>
              <a:rPr lang="en-GB" sz="2400" dirty="0"/>
              <a:t>which affect these experiences and whether these factors are facilitators or barriers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28393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ICF Model Example</a:t>
            </a: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xmlns="" id="{1C0A115F-47CE-4061-BD98-B06ACA203CA4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0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92" t="13333" b="2952"/>
          <a:stretch/>
        </p:blipFill>
        <p:spPr bwMode="auto">
          <a:xfrm>
            <a:off x="228600" y="1981200"/>
            <a:ext cx="4259374" cy="3886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456DD21-A02A-43C2-B93E-6DFA270B1B07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7" t="7198" b="5871"/>
          <a:stretch/>
        </p:blipFill>
        <p:spPr bwMode="auto">
          <a:xfrm>
            <a:off x="4807260" y="1981200"/>
            <a:ext cx="3995210" cy="3886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50137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80063" y="301187"/>
            <a:ext cx="8171173" cy="1102589"/>
          </a:xfrm>
        </p:spPr>
        <p:txBody>
          <a:bodyPr>
            <a:normAutofit/>
          </a:bodyPr>
          <a:lstStyle/>
          <a:p>
            <a:r>
              <a:rPr lang="en-US" altLang="en-US" dirty="0"/>
              <a:t>W</a:t>
            </a:r>
            <a:r>
              <a:rPr lang="en-GB" altLang="en-US" dirty="0"/>
              <a:t>hat are barriers?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5A930D7-1EFC-4E8E-A92F-37AA28A17AD9}"/>
              </a:ext>
            </a:extLst>
          </p:cNvPr>
          <p:cNvSpPr/>
          <p:nvPr/>
        </p:nvSpPr>
        <p:spPr>
          <a:xfrm>
            <a:off x="487076" y="1223755"/>
            <a:ext cx="7872357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Nunito (Body)"/>
              </a:rPr>
              <a:t>Barriers are those aspects of society that intentionally or unintentionally exclude people with disabilities from full participation and inclusion in society. </a:t>
            </a:r>
          </a:p>
          <a:p>
            <a:endParaRPr lang="en-US" sz="2800" dirty="0">
              <a:latin typeface="Nunito (Body)"/>
            </a:endParaRPr>
          </a:p>
          <a:p>
            <a:r>
              <a:rPr lang="en-US" sz="2800" dirty="0">
                <a:latin typeface="Nunito (Body)"/>
              </a:rPr>
              <a:t>Barriers can fall into the following categories: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Nunito (Body)"/>
              </a:rPr>
              <a:t>Attitudinal barriers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Nunito (Body)"/>
              </a:rPr>
              <a:t>Physical barriers (including communication)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Nunito (Body)"/>
              </a:rPr>
              <a:t>Institutional barriers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Nunito (Body)"/>
              </a:rPr>
              <a:t>Internalized barriers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Nunito (Body)"/>
            </a:endParaRPr>
          </a:p>
          <a:p>
            <a:r>
              <a:rPr lang="en-US" sz="2800" dirty="0">
                <a:latin typeface="Nunito (Body)"/>
              </a:rPr>
              <a:t>Barriers result in humanitarian action not being inclusive of persons with disabilities</a:t>
            </a:r>
          </a:p>
        </p:txBody>
      </p:sp>
    </p:spTree>
    <p:extLst>
      <p:ext uri="{BB962C8B-B14F-4D97-AF65-F5344CB8AC3E}">
        <p14:creationId xmlns:p14="http://schemas.microsoft.com/office/powerpoint/2010/main" val="119145210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69600" y="318165"/>
            <a:ext cx="8171173" cy="1102589"/>
          </a:xfrm>
        </p:spPr>
        <p:txBody>
          <a:bodyPr>
            <a:normAutofit/>
          </a:bodyPr>
          <a:lstStyle/>
          <a:p>
            <a:r>
              <a:rPr lang="en-US" altLang="en-US" dirty="0"/>
              <a:t>Attitudinal Barriers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5A930D7-1EFC-4E8E-A92F-37AA28A17AD9}"/>
              </a:ext>
            </a:extLst>
          </p:cNvPr>
          <p:cNvSpPr/>
          <p:nvPr/>
        </p:nvSpPr>
        <p:spPr>
          <a:xfrm>
            <a:off x="480063" y="1403776"/>
            <a:ext cx="400192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Negative attitudes create a disabling environment across all domains. They are often expressed through: </a:t>
            </a:r>
          </a:p>
          <a:p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the inability of those without disabilities to see past an impairment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discrimination, fear, bullying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low expectations of people with disabilities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363604AA-D903-4683-8C72-B54676BA46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020" y="1040844"/>
            <a:ext cx="3800475" cy="26193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470E623-4B42-46EC-9381-36CEE3FC8B48}"/>
              </a:ext>
            </a:extLst>
          </p:cNvPr>
          <p:cNvSpPr txBox="1"/>
          <p:nvPr/>
        </p:nvSpPr>
        <p:spPr>
          <a:xfrm>
            <a:off x="4752020" y="4059070"/>
            <a:ext cx="391191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Multiple and intersectional discrimination can intensify attitudinal barriers. </a:t>
            </a:r>
            <a:endParaRPr lang="en-US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56773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Physical Barriers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5A930D7-1EFC-4E8E-A92F-37AA28A17AD9}"/>
              </a:ext>
            </a:extLst>
          </p:cNvPr>
          <p:cNvSpPr/>
          <p:nvPr/>
        </p:nvSpPr>
        <p:spPr>
          <a:xfrm>
            <a:off x="642440" y="1493785"/>
            <a:ext cx="406114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Inaccessible environments</a:t>
            </a:r>
          </a:p>
          <a:p>
            <a:r>
              <a:rPr lang="en-GB" sz="2800" dirty="0"/>
              <a:t> create disability by creating barriers to participation and inclusion.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167A943-1F08-4057-A211-BD85C97A4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410" y="1268477"/>
            <a:ext cx="4370634" cy="290296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45419" y="4329100"/>
            <a:ext cx="78701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Physical barriers in the natural or built environment prevent access and affect opportunities for participation </a:t>
            </a:r>
          </a:p>
        </p:txBody>
      </p:sp>
    </p:spTree>
    <p:extLst>
      <p:ext uri="{BB962C8B-B14F-4D97-AF65-F5344CB8AC3E}">
        <p14:creationId xmlns:p14="http://schemas.microsoft.com/office/powerpoint/2010/main" val="424584559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Communication barriers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8185B23-5D87-4985-BAA5-ABC6E28C20BF}"/>
              </a:ext>
            </a:extLst>
          </p:cNvPr>
          <p:cNvSpPr/>
          <p:nvPr/>
        </p:nvSpPr>
        <p:spPr>
          <a:xfrm>
            <a:off x="610663" y="1708371"/>
            <a:ext cx="37354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Inaccessible communication systems prevent access to information, knowledge and opportunities to participate </a:t>
            </a:r>
            <a:endParaRPr 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0C76F18-EC98-4878-960C-5A49D5201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6976" y="1673805"/>
            <a:ext cx="4262670" cy="287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18364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Institutional Barriers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5A930D7-1EFC-4E8E-A92F-37AA28A17AD9}"/>
              </a:ext>
            </a:extLst>
          </p:cNvPr>
          <p:cNvSpPr/>
          <p:nvPr/>
        </p:nvSpPr>
        <p:spPr>
          <a:xfrm>
            <a:off x="480063" y="1403776"/>
            <a:ext cx="409193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Institutional barriers include laws, policies, strategies, or practices that discriminate against people with disabilities</a:t>
            </a:r>
          </a:p>
          <a:p>
            <a:endParaRPr lang="en-US" sz="2800" dirty="0"/>
          </a:p>
          <a:p>
            <a:r>
              <a:rPr lang="en-GB" sz="2800" dirty="0"/>
              <a:t>Many countries still have restrictive laws, particularly affecting people with psychosocial or intellectual disabilities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D3F8AB80-21B7-4052-9977-604F60989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9921" y="1223755"/>
            <a:ext cx="3819525" cy="26098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0A5CC2E-013B-485E-88FE-DA8DCD7D071C}"/>
              </a:ext>
            </a:extLst>
          </p:cNvPr>
          <p:cNvSpPr/>
          <p:nvPr/>
        </p:nvSpPr>
        <p:spPr>
          <a:xfrm>
            <a:off x="4573714" y="3885302"/>
            <a:ext cx="409193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Discrimination may not be intended but systems can indirectly exclude people with disabilities by not taking their needs into account </a:t>
            </a:r>
            <a:endParaRPr lang="fr-FR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65061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DA152F62-0C35-4124-A50A-A6F6C5536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</p:spPr>
        <p:txBody>
          <a:bodyPr/>
          <a:lstStyle/>
          <a:p>
            <a:r>
              <a:rPr lang="en-US" sz="3200" dirty="0"/>
              <a:t>Disability Language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1BCF836E-4C4C-40AF-930E-45DB20435E86}"/>
              </a:ext>
            </a:extLst>
          </p:cNvPr>
          <p:cNvSpPr/>
          <p:nvPr/>
        </p:nvSpPr>
        <p:spPr>
          <a:xfrm>
            <a:off x="203243" y="1853825"/>
            <a:ext cx="561995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GB" sz="2800" dirty="0"/>
              <a:t>Disability terminology is evolving—it’s ok to make mistakes!</a:t>
            </a:r>
          </a:p>
          <a:p>
            <a:pPr lvl="0"/>
            <a:r>
              <a:rPr lang="en-GB" sz="2800" dirty="0"/>
              <a:t> </a:t>
            </a:r>
            <a:endParaRPr lang="en-US" sz="2800" dirty="0"/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GB" sz="2800" dirty="0"/>
              <a:t>It is recommended to use </a:t>
            </a:r>
            <a:r>
              <a:rPr lang="en-GB" sz="2800" b="1" dirty="0"/>
              <a:t>person first language </a:t>
            </a:r>
            <a:r>
              <a:rPr lang="en-GB" sz="2800" dirty="0"/>
              <a:t>rather than referring to a person by their impairment</a:t>
            </a:r>
            <a:endParaRPr lang="en-US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7115" y="898097"/>
            <a:ext cx="3017151" cy="449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276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DA152F62-0C35-4124-A50A-A6F6C5536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4" y="489550"/>
            <a:ext cx="8171173" cy="1102589"/>
          </a:xfrm>
        </p:spPr>
        <p:txBody>
          <a:bodyPr/>
          <a:lstStyle/>
          <a:p>
            <a:r>
              <a:rPr lang="en-US" sz="3200" dirty="0"/>
              <a:t>Disability Language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B71771F9-4652-4238-BD5D-0BFA0A34D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502541"/>
              </p:ext>
            </p:extLst>
          </p:nvPr>
        </p:nvGraphicFramePr>
        <p:xfrm>
          <a:off x="492763" y="1397000"/>
          <a:ext cx="8158474" cy="45962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9237">
                  <a:extLst>
                    <a:ext uri="{9D8B030D-6E8A-4147-A177-3AD203B41FA5}">
                      <a16:colId xmlns:a16="http://schemas.microsoft.com/office/drawing/2014/main" xmlns="" val="3228341991"/>
                    </a:ext>
                  </a:extLst>
                </a:gridCol>
                <a:gridCol w="4079237">
                  <a:extLst>
                    <a:ext uri="{9D8B030D-6E8A-4147-A177-3AD203B41FA5}">
                      <a16:colId xmlns:a16="http://schemas.microsoft.com/office/drawing/2014/main" xmlns="" val="663673290"/>
                    </a:ext>
                  </a:extLst>
                </a:gridCol>
              </a:tblGrid>
              <a:tr h="410529">
                <a:tc>
                  <a:txBody>
                    <a:bodyPr/>
                    <a:lstStyle/>
                    <a:p>
                      <a:pPr marL="457200" marR="0" lvl="1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</a:rPr>
                        <a:t>Try This…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tc>
                  <a:txBody>
                    <a:bodyPr/>
                    <a:lstStyle/>
                    <a:p>
                      <a:pPr marL="457200" marR="0" lvl="1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</a:rPr>
                        <a:t>Instead of This..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extLst>
                  <a:ext uri="{0D108BD9-81ED-4DB2-BD59-A6C34878D82A}">
                    <a16:rowId xmlns:a16="http://schemas.microsoft.com/office/drawing/2014/main" xmlns="" val="1367692463"/>
                  </a:ext>
                </a:extLst>
              </a:tr>
              <a:tr h="676248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Person with an impairment; person with disability, people with disabilities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the disabled, handicapped, PWD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extLst>
                  <a:ext uri="{0D108BD9-81ED-4DB2-BD59-A6C34878D82A}">
                    <a16:rowId xmlns:a16="http://schemas.microsoft.com/office/drawing/2014/main" xmlns="" val="1353047467"/>
                  </a:ext>
                </a:extLst>
              </a:tr>
              <a:tr h="450168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Person without a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disability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normal person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extLst>
                  <a:ext uri="{0D108BD9-81ED-4DB2-BD59-A6C34878D82A}">
                    <a16:rowId xmlns:a16="http://schemas.microsoft.com/office/drawing/2014/main" xmlns="" val="856767089"/>
                  </a:ext>
                </a:extLst>
              </a:tr>
              <a:tr h="1030540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Person with a psychosocial disability/psychiatric impairment, person with mental illness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‘Mental’ or ‘mad’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extLst>
                  <a:ext uri="{0D108BD9-81ED-4DB2-BD59-A6C34878D82A}">
                    <a16:rowId xmlns:a16="http://schemas.microsoft.com/office/drawing/2014/main" xmlns="" val="4046087796"/>
                  </a:ext>
                </a:extLst>
              </a:tr>
              <a:tr h="676248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Person with intellectual disabilities, persons with learning disabilities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Mental handicap or retarded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extLst>
                  <a:ext uri="{0D108BD9-81ED-4DB2-BD59-A6C34878D82A}">
                    <a16:rowId xmlns:a16="http://schemas.microsoft.com/office/drawing/2014/main" xmlns="" val="2445543137"/>
                  </a:ext>
                </a:extLst>
              </a:tr>
              <a:tr h="676248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Person who is blind, person who has low vision, partially sighted person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the blind, the visually impaired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extLst>
                  <a:ext uri="{0D108BD9-81ED-4DB2-BD59-A6C34878D82A}">
                    <a16:rowId xmlns:a16="http://schemas.microsoft.com/office/drawing/2014/main" xmlns="" val="3348731985"/>
                  </a:ext>
                </a:extLst>
              </a:tr>
              <a:tr h="676248"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Person who is deaf, person who is hard of hearing;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tc>
                  <a:txBody>
                    <a:bodyPr/>
                    <a:lstStyle/>
                    <a:p>
                      <a:pPr marL="457200" marR="0" lv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suffers from hearing loss, the deaf, deaf and dumb, deaf-mute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601" marR="29601" marT="0" marB="0"/>
                </a:tc>
                <a:extLst>
                  <a:ext uri="{0D108BD9-81ED-4DB2-BD59-A6C34878D82A}">
                    <a16:rowId xmlns:a16="http://schemas.microsoft.com/office/drawing/2014/main" xmlns="" val="2276624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3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Objectives for this session: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54CC10B-06ED-474B-A5FB-D37858A0B86E}"/>
              </a:ext>
            </a:extLst>
          </p:cNvPr>
          <p:cNvSpPr/>
          <p:nvPr/>
        </p:nvSpPr>
        <p:spPr>
          <a:xfrm>
            <a:off x="480064" y="1681929"/>
            <a:ext cx="8183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/>
              <a:t>Define disability as per the description provided in the UNCRPD</a:t>
            </a:r>
            <a:endParaRPr lang="en-GB" sz="2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/>
              <a:t>Identify barriers faced by persons with disabilities in humanitarian action and how to mitigate them</a:t>
            </a:r>
            <a:endParaRPr lang="en-GB" sz="2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/>
              <a:t>Use context appropriate language in discussing disability</a:t>
            </a:r>
            <a:endParaRPr lang="en-GB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9046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77263A-11E4-4EB3-825E-878A5FD52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Understanding disability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B874260-75E5-4E35-A94D-98ABF19B7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4DFE-F235-4FE6-B070-9AAFFB84EECD}" type="slidenum">
              <a:rPr lang="fr-FR" smtClean="0"/>
              <a:t>3</a:t>
            </a:fld>
            <a:endParaRPr lang="fr-FR" dirty="0"/>
          </a:p>
        </p:txBody>
      </p:sp>
      <p:pic>
        <p:nvPicPr>
          <p:cNvPr id="5" name="Content Placeholder 4" descr=" A picture of 6 blind men feeling an elephant for the first time and what they are imagining in their minds.">
            <a:extLst>
              <a:ext uri="{FF2B5EF4-FFF2-40B4-BE49-F238E27FC236}">
                <a16:creationId xmlns:a16="http://schemas.microsoft.com/office/drawing/2014/main" xmlns="" id="{A36467EA-EDB6-4ED4-AA17-0536CD5C0F6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53826"/>
            <a:ext cx="8039674" cy="4514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3441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>
                <a:ea typeface="Verdana" panose="020B0604030504040204" pitchFamily="34" charset="0"/>
              </a:rPr>
              <a:t>Paradigm shift in disability concepts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2DE511E-BAB3-47F8-B45D-5077DCC8E6B2}"/>
              </a:ext>
            </a:extLst>
          </p:cNvPr>
          <p:cNvSpPr/>
          <p:nvPr/>
        </p:nvSpPr>
        <p:spPr>
          <a:xfrm>
            <a:off x="476858" y="1592139"/>
            <a:ext cx="4349103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a typeface="Verdana" panose="020B0604030504040204" pitchFamily="34" charset="0"/>
              </a:rPr>
              <a:t>Disability </a:t>
            </a:r>
            <a:r>
              <a:rPr lang="en-US" sz="2400" dirty="0">
                <a:ea typeface="Verdana" panose="020B0604030504040204" pitchFamily="34" charset="0"/>
              </a:rPr>
              <a:t>is a multi-dimensional and evolving concept (continuum)</a:t>
            </a:r>
            <a:endParaRPr lang="en-GB" sz="2400" dirty="0">
              <a:ea typeface="Verdana" panose="020B0604030504040204" pitchFamily="34" charset="0"/>
            </a:endParaRP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Verdana" panose="020B0604030504040204" pitchFamily="34" charset="0"/>
              </a:rPr>
              <a:t>Not all disabilities are visible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Verdana" panose="020B0604030504040204" pitchFamily="34" charset="0"/>
              </a:rPr>
              <a:t>Disability is linked to context and influenced by cultural </a:t>
            </a:r>
            <a:r>
              <a:rPr lang="en-US" sz="2400" dirty="0" smtClean="0">
                <a:ea typeface="Verdana" panose="020B0604030504040204" pitchFamily="34" charset="0"/>
              </a:rPr>
              <a:t>norms</a:t>
            </a:r>
            <a:endParaRPr lang="en-US" sz="2400" dirty="0">
              <a:ea typeface="Verdana" panose="020B060403050404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a typeface="Verdana" panose="020B0604030504040204" pitchFamily="34" charset="0"/>
              </a:rPr>
              <a:t>Overtime, there has been a paradigm shift on the  understanding of disability </a:t>
            </a:r>
          </a:p>
          <a:p>
            <a:pPr lvl="0"/>
            <a:endParaRPr lang="en-GB" sz="2400" dirty="0">
              <a:ea typeface="Verdana" panose="020B060403050404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912BE2A-182F-4BF0-B885-0435D9FECC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2213865"/>
            <a:ext cx="3880463" cy="314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081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n-GB" sz="3200" dirty="0"/>
              <a:t>Charity</a:t>
            </a:r>
            <a:r>
              <a:rPr lang="en-GB" dirty="0"/>
              <a:t> Approach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91824E7-5B18-4CFC-81ED-0ACF67E65148}"/>
              </a:ext>
            </a:extLst>
          </p:cNvPr>
          <p:cNvSpPr/>
          <p:nvPr/>
        </p:nvSpPr>
        <p:spPr>
          <a:xfrm>
            <a:off x="492763" y="1313765"/>
            <a:ext cx="81584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The idea that activities </a:t>
            </a:r>
            <a:r>
              <a:rPr lang="en-US" sz="2800" u="sng" dirty="0"/>
              <a:t>help</a:t>
            </a:r>
            <a:r>
              <a:rPr lang="en-US" sz="2800" dirty="0"/>
              <a:t> a person with disabilities who is considered </a:t>
            </a:r>
            <a:r>
              <a:rPr lang="en-US" sz="2800" u="sng" dirty="0"/>
              <a:t>helpless</a:t>
            </a:r>
            <a:r>
              <a:rPr lang="en-US" sz="2800" dirty="0"/>
              <a:t> and outside </a:t>
            </a:r>
            <a:r>
              <a:rPr lang="en-US" sz="2800" u="sng" dirty="0"/>
              <a:t>normal</a:t>
            </a:r>
            <a:r>
              <a:rPr lang="en-US" sz="2800" dirty="0"/>
              <a:t> society </a:t>
            </a:r>
            <a:r>
              <a:rPr lang="en-US" sz="2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B0FDB32-C4E8-4AD7-944A-C62B3D851790}"/>
              </a:ext>
            </a:extLst>
          </p:cNvPr>
          <p:cNvSpPr/>
          <p:nvPr/>
        </p:nvSpPr>
        <p:spPr>
          <a:xfrm>
            <a:off x="500536" y="3113965"/>
            <a:ext cx="78146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ea typeface="Verdana" panose="020B0604030504040204" pitchFamily="34" charset="0"/>
              </a:rPr>
              <a:t>Characteristics</a:t>
            </a:r>
            <a:endParaRPr lang="en-US" sz="2000" b="1" dirty="0">
              <a:ea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a typeface="Verdana" panose="020B0604030504040204" pitchFamily="34" charset="0"/>
              </a:rPr>
              <a:t>Persons with disabilities are regarded as ‘unfortunate’, ‘dependent’ or ‘helpless’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a typeface="Verdana" panose="020B0604030504040204" pitchFamily="34" charset="0"/>
              </a:rPr>
              <a:t>Persons with disabilities are regarded as people who need pity and charity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Persons with disabilities </a:t>
            </a:r>
            <a:r>
              <a:rPr lang="en-US" sz="2000" dirty="0">
                <a:ea typeface="Verdana" panose="020B0604030504040204" pitchFamily="34" charset="0"/>
              </a:rPr>
              <a:t>are viewed and kept as a separate group.</a:t>
            </a:r>
            <a:r>
              <a:rPr lang="fr-FR" sz="2000" dirty="0">
                <a:ea typeface="Verdana" panose="020B060403050404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67299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n-GB" dirty="0"/>
              <a:t>Medical Approach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91824E7-5B18-4CFC-81ED-0ACF67E65148}"/>
              </a:ext>
            </a:extLst>
          </p:cNvPr>
          <p:cNvSpPr/>
          <p:nvPr/>
        </p:nvSpPr>
        <p:spPr>
          <a:xfrm>
            <a:off x="492763" y="1538790"/>
            <a:ext cx="81584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+mj-lt"/>
                <a:ea typeface="Verdana" panose="020B0604030504040204" pitchFamily="34" charset="0"/>
              </a:rPr>
              <a:t>The idea that activities can </a:t>
            </a:r>
            <a:r>
              <a:rPr lang="en-US" sz="2800" u="sng" dirty="0">
                <a:latin typeface="+mj-lt"/>
                <a:ea typeface="Verdana" panose="020B0604030504040204" pitchFamily="34" charset="0"/>
              </a:rPr>
              <a:t>fix</a:t>
            </a:r>
            <a:r>
              <a:rPr lang="en-US" sz="2800" dirty="0">
                <a:latin typeface="+mj-lt"/>
                <a:ea typeface="Verdana" panose="020B0604030504040204" pitchFamily="34" charset="0"/>
              </a:rPr>
              <a:t> a person with disabilities who is considered </a:t>
            </a:r>
            <a:r>
              <a:rPr lang="en-US" sz="2800" u="sng" dirty="0">
                <a:latin typeface="+mj-lt"/>
                <a:ea typeface="Verdana" panose="020B0604030504040204" pitchFamily="34" charset="0"/>
              </a:rPr>
              <a:t>sick</a:t>
            </a:r>
            <a:r>
              <a:rPr lang="en-US" sz="2800" dirty="0">
                <a:latin typeface="+mj-lt"/>
                <a:ea typeface="Verdana" panose="020B0604030504040204" pitchFamily="34" charset="0"/>
              </a:rPr>
              <a:t>, so they can join </a:t>
            </a:r>
            <a:r>
              <a:rPr lang="en-US" sz="2800" u="sng" dirty="0">
                <a:latin typeface="+mj-lt"/>
                <a:ea typeface="Verdana" panose="020B0604030504040204" pitchFamily="34" charset="0"/>
              </a:rPr>
              <a:t>normal</a:t>
            </a:r>
            <a:r>
              <a:rPr lang="en-US" sz="2800" dirty="0">
                <a:latin typeface="+mj-lt"/>
                <a:ea typeface="Verdana" panose="020B0604030504040204" pitchFamily="34" charset="0"/>
              </a:rPr>
              <a:t> society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B0FDB32-C4E8-4AD7-944A-C62B3D851790}"/>
              </a:ext>
            </a:extLst>
          </p:cNvPr>
          <p:cNvSpPr/>
          <p:nvPr/>
        </p:nvSpPr>
        <p:spPr>
          <a:xfrm>
            <a:off x="664674" y="3270337"/>
            <a:ext cx="78146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Characteristics</a:t>
            </a:r>
            <a:endParaRPr lang="en-GB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Views disability as a problem inherent in the person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Focuses on a person’s impairment as the obstacle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Seeks to ‘cure’ or ‘improve’ individuals to ‘fit’ them into society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Defines the person with a disability as a patient with medical needs</a:t>
            </a:r>
            <a:r>
              <a:rPr lang="fr-FR" sz="2000" dirty="0">
                <a:ea typeface="Verdana" panose="020B060403050404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765612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n-GB" dirty="0"/>
              <a:t>Social Approach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91824E7-5B18-4CFC-81ED-0ACF67E65148}"/>
              </a:ext>
            </a:extLst>
          </p:cNvPr>
          <p:cNvSpPr/>
          <p:nvPr/>
        </p:nvSpPr>
        <p:spPr>
          <a:xfrm>
            <a:off x="492763" y="1313765"/>
            <a:ext cx="81584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+mj-lt"/>
                <a:ea typeface="Verdana" panose="020B0604030504040204" pitchFamily="34" charset="0"/>
              </a:rPr>
              <a:t>The idea that the problem lies with society, that due to barriers, be they social, institutional, economic, or political, people with disabilities are excluded</a:t>
            </a:r>
            <a:endParaRPr lang="en-US" sz="2800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B0FDB32-C4E8-4AD7-944A-C62B3D851790}"/>
              </a:ext>
            </a:extLst>
          </p:cNvPr>
          <p:cNvSpPr/>
          <p:nvPr/>
        </p:nvSpPr>
        <p:spPr>
          <a:xfrm>
            <a:off x="664674" y="3270337"/>
            <a:ext cx="78146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ea typeface="Verdana" panose="020B0604030504040204" pitchFamily="34" charset="0"/>
              </a:rPr>
              <a:t>Characteristics</a:t>
            </a:r>
            <a:endParaRPr lang="en-US" sz="2000" b="1" dirty="0"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a typeface="Verdana" panose="020B0604030504040204" pitchFamily="34" charset="0"/>
              </a:rPr>
              <a:t>Focuses on society, not persons with disabilities , as the problem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a typeface="Verdana" panose="020B0604030504040204" pitchFamily="34" charset="0"/>
              </a:rPr>
              <a:t>Regards persons with disabilities as part of society, rather than separate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a typeface="Verdana" panose="020B0604030504040204" pitchFamily="34" charset="0"/>
              </a:rPr>
              <a:t>Sees disability as the social consequence of impairment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a typeface="Verdana" panose="020B0604030504040204" pitchFamily="34" charset="0"/>
              </a:rPr>
              <a:t>Activities focus on identifying and removing attitudinal, environmental, and institutional barriers that block inclusion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a typeface="Verdana" panose="020B0604030504040204" pitchFamily="34" charset="0"/>
              </a:rPr>
              <a:t>Needs of persons with disabilities are the same as for those without disabilities</a:t>
            </a:r>
            <a:endParaRPr lang="fr-FR" sz="2000" dirty="0"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853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45" y="368660"/>
            <a:ext cx="8171173" cy="1102589"/>
          </a:xfrm>
        </p:spPr>
        <p:txBody>
          <a:bodyPr/>
          <a:lstStyle/>
          <a:p>
            <a:r>
              <a:rPr lang="en-GB" dirty="0"/>
              <a:t>Rights-Based Approach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91824E7-5B18-4CFC-81ED-0ACF67E65148}"/>
              </a:ext>
            </a:extLst>
          </p:cNvPr>
          <p:cNvSpPr/>
          <p:nvPr/>
        </p:nvSpPr>
        <p:spPr>
          <a:xfrm>
            <a:off x="492763" y="1313765"/>
            <a:ext cx="81584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+mj-lt"/>
              </a:rPr>
              <a:t>The idea that we should focus on equity and rights and look to include all people equally within society regardless of background or any type of characteristic</a:t>
            </a:r>
            <a:endParaRPr lang="en-US" sz="2800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B0FDB32-C4E8-4AD7-944A-C62B3D851790}"/>
              </a:ext>
            </a:extLst>
          </p:cNvPr>
          <p:cNvSpPr/>
          <p:nvPr/>
        </p:nvSpPr>
        <p:spPr>
          <a:xfrm>
            <a:off x="664674" y="3270337"/>
            <a:ext cx="781465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ea typeface="Verdana" panose="020B0604030504040204" pitchFamily="34" charset="0"/>
              </a:rPr>
              <a:t>Characteristics</a:t>
            </a:r>
            <a:endParaRPr lang="en-US" sz="2000" b="1" dirty="0"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Verdana" panose="020B0604030504040204" pitchFamily="34" charset="0"/>
              </a:rPr>
              <a:t>Laws and policies need to ensure that barriers created by society are removed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Verdana" panose="020B0604030504040204" pitchFamily="34" charset="0"/>
              </a:rPr>
              <a:t>Support for equal access is a basic human right that any person can claim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Verdana" panose="020B0604030504040204" pitchFamily="34" charset="0"/>
              </a:rPr>
              <a:t>The two </a:t>
            </a:r>
            <a:r>
              <a:rPr lang="en-US" sz="2000" dirty="0">
                <a:ea typeface="Verdana" panose="020B0604030504040204" pitchFamily="34" charset="0"/>
              </a:rPr>
              <a:t>main</a:t>
            </a:r>
            <a:r>
              <a:rPr lang="en-US" dirty="0">
                <a:ea typeface="Verdana" panose="020B0604030504040204" pitchFamily="34" charset="0"/>
              </a:rPr>
              <a:t> elements of the rights-based approach are empowerment and accountability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Verdana" panose="020B0604030504040204" pitchFamily="34" charset="0"/>
              </a:rPr>
              <a:t>Empowerment refers to the participation of people with disabilities as active stakeholders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Verdana" panose="020B0604030504040204" pitchFamily="34" charset="0"/>
              </a:rPr>
              <a:t>Accountability relates to the duty of public institutions and structures to implement these rights and to justify the quality and quantity of their implementation. </a:t>
            </a:r>
            <a:r>
              <a:rPr lang="fr-FR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547472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ea typeface="Verdana" panose="020B0604030504040204" pitchFamily="34" charset="0"/>
              </a:rPr>
              <a:t>UNCRPD Definition of Disability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C6819578-5423-4F69-8B7A-D3E3D7F9651F}"/>
              </a:ext>
            </a:extLst>
          </p:cNvPr>
          <p:cNvSpPr/>
          <p:nvPr/>
        </p:nvSpPr>
        <p:spPr>
          <a:xfrm>
            <a:off x="476546" y="1448780"/>
            <a:ext cx="83259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ea typeface="Verdana" panose="020B0604030504040204" pitchFamily="34" charset="0"/>
              </a:rPr>
              <a:t>Persons with disabilities include those who have</a:t>
            </a:r>
          </a:p>
          <a:p>
            <a:pPr algn="ctr"/>
            <a:r>
              <a:rPr lang="en-GB" sz="2800" dirty="0">
                <a:ea typeface="Verdana" panose="020B0604030504040204" pitchFamily="34" charset="0"/>
              </a:rPr>
              <a:t>long term physical, mental, intellectual or</a:t>
            </a:r>
          </a:p>
          <a:p>
            <a:pPr algn="ctr"/>
            <a:r>
              <a:rPr lang="en-GB" sz="2800" dirty="0">
                <a:ea typeface="Verdana" panose="020B0604030504040204" pitchFamily="34" charset="0"/>
              </a:rPr>
              <a:t>sensory impairments </a:t>
            </a:r>
            <a:r>
              <a:rPr lang="en-GB" sz="2800" b="1" dirty="0">
                <a:ea typeface="Verdana" panose="020B0604030504040204" pitchFamily="34" charset="0"/>
              </a:rPr>
              <a:t>which in interaction</a:t>
            </a:r>
          </a:p>
          <a:p>
            <a:pPr algn="ctr"/>
            <a:r>
              <a:rPr lang="en-GB" sz="2800" b="1" dirty="0">
                <a:ea typeface="Verdana" panose="020B0604030504040204" pitchFamily="34" charset="0"/>
              </a:rPr>
              <a:t>with various barriers </a:t>
            </a:r>
            <a:r>
              <a:rPr lang="en-GB" sz="2800" dirty="0">
                <a:ea typeface="Verdana" panose="020B0604030504040204" pitchFamily="34" charset="0"/>
              </a:rPr>
              <a:t>may hinder their full and</a:t>
            </a:r>
          </a:p>
          <a:p>
            <a:pPr algn="ctr"/>
            <a:r>
              <a:rPr lang="en-GB" sz="2800" dirty="0">
                <a:ea typeface="Verdana" panose="020B0604030504040204" pitchFamily="34" charset="0"/>
              </a:rPr>
              <a:t>effective participation in society on equal basis with others.</a:t>
            </a:r>
          </a:p>
          <a:p>
            <a:pPr algn="ctr"/>
            <a:endParaRPr lang="en-US" sz="2800" dirty="0">
              <a:ea typeface="Verdana" panose="020B0604030504040204" pitchFamily="34" charset="0"/>
            </a:endParaRPr>
          </a:p>
          <a:p>
            <a:pPr algn="ctr"/>
            <a:r>
              <a:rPr lang="fr-FR" sz="2800" b="1" dirty="0" smtClean="0">
                <a:ea typeface="Verdana" panose="020B0604030504040204" pitchFamily="34" charset="0"/>
              </a:rPr>
              <a:t>Disability </a:t>
            </a:r>
            <a:r>
              <a:rPr lang="en-GB" sz="2800" b="1" dirty="0" smtClean="0">
                <a:ea typeface="Verdana" panose="020B0604030504040204" pitchFamily="34" charset="0"/>
              </a:rPr>
              <a:t>= </a:t>
            </a:r>
            <a:r>
              <a:rPr lang="en-GB" sz="2800" b="1" dirty="0">
                <a:ea typeface="Verdana" panose="020B0604030504040204" pitchFamily="34" charset="0"/>
              </a:rPr>
              <a:t>impairment + environment</a:t>
            </a:r>
            <a:endParaRPr lang="en-GB" sz="2800" b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4050" y="4988210"/>
            <a:ext cx="6810915" cy="175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574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I_Template">
  <a:themeElements>
    <a:clrScheme name="HI_Colors">
      <a:dk1>
        <a:srgbClr val="0077C8"/>
      </a:dk1>
      <a:lt1>
        <a:srgbClr val="FFFFFF"/>
      </a:lt1>
      <a:dk2>
        <a:srgbClr val="0077C8"/>
      </a:dk2>
      <a:lt2>
        <a:srgbClr val="FFFFFF"/>
      </a:lt2>
      <a:accent1>
        <a:srgbClr val="5BC2E7"/>
      </a:accent1>
      <a:accent2>
        <a:srgbClr val="06038D"/>
      </a:accent2>
      <a:accent3>
        <a:srgbClr val="EFC7A1"/>
      </a:accent3>
      <a:accent4>
        <a:srgbClr val="FFD100"/>
      </a:accent4>
      <a:accent5>
        <a:srgbClr val="E35205"/>
      </a:accent5>
      <a:accent6>
        <a:srgbClr val="6A2A5B"/>
      </a:accent6>
      <a:hlink>
        <a:srgbClr val="0077C8"/>
      </a:hlink>
      <a:folHlink>
        <a:srgbClr val="06038D"/>
      </a:folHlink>
    </a:clrScheme>
    <a:fontScheme name="Personnalisé 1">
      <a:majorFont>
        <a:latin typeface="Nunito"/>
        <a:ea typeface=""/>
        <a:cs typeface=""/>
      </a:majorFont>
      <a:minorFont>
        <a:latin typeface="Nuni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4616</TotalTime>
  <Words>1056</Words>
  <Application>Microsoft Office PowerPoint</Application>
  <PresentationFormat>Affichage à l'écran (4:3)</PresentationFormat>
  <Paragraphs>148</Paragraphs>
  <Slides>19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7" baseType="lpstr">
      <vt:lpstr>Arial</vt:lpstr>
      <vt:lpstr>Nunito (Body)</vt:lpstr>
      <vt:lpstr>Tahoma</vt:lpstr>
      <vt:lpstr>Nunito</vt:lpstr>
      <vt:lpstr>Times New Roman</vt:lpstr>
      <vt:lpstr>Calibri</vt:lpstr>
      <vt:lpstr>Verdana</vt:lpstr>
      <vt:lpstr>HI_Template</vt:lpstr>
      <vt:lpstr>Présentation PowerPoint</vt:lpstr>
      <vt:lpstr>Objectives for this session:</vt:lpstr>
      <vt:lpstr>Understanding disability</vt:lpstr>
      <vt:lpstr>Paradigm shift in disability concepts</vt:lpstr>
      <vt:lpstr>Charity Approach</vt:lpstr>
      <vt:lpstr>Medical Approach</vt:lpstr>
      <vt:lpstr>Social Approach</vt:lpstr>
      <vt:lpstr>Rights-Based Approach</vt:lpstr>
      <vt:lpstr>UNCRPD Definition of Disability</vt:lpstr>
      <vt:lpstr>Présentation PowerPoint</vt:lpstr>
      <vt:lpstr>ICF Model of Functioning</vt:lpstr>
      <vt:lpstr>ICF Model Example</vt:lpstr>
      <vt:lpstr>What are barriers?</vt:lpstr>
      <vt:lpstr>Attitudinal Barriers</vt:lpstr>
      <vt:lpstr>Physical Barriers</vt:lpstr>
      <vt:lpstr>Communication barriers</vt:lpstr>
      <vt:lpstr>Institutional Barriers</vt:lpstr>
      <vt:lpstr>Disability Language</vt:lpstr>
      <vt:lpstr>Disability Language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HI-Powerpoint_template</dc:title>
  <dc:creator>Benjamin GREMILLON</dc:creator>
  <cp:lastModifiedBy>Kate AYKROYD</cp:lastModifiedBy>
  <cp:revision>342</cp:revision>
  <cp:lastPrinted>2017-09-25T09:02:22Z</cp:lastPrinted>
  <dcterms:created xsi:type="dcterms:W3CDTF">2017-09-04T09:36:55Z</dcterms:created>
  <dcterms:modified xsi:type="dcterms:W3CDTF">2019-01-29T09:30:35Z</dcterms:modified>
</cp:coreProperties>
</file>