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6" r:id="rId3"/>
    <p:sldId id="386" r:id="rId4"/>
    <p:sldId id="340" r:id="rId5"/>
    <p:sldId id="336" r:id="rId6"/>
    <p:sldId id="374" r:id="rId7"/>
    <p:sldId id="375" r:id="rId8"/>
    <p:sldId id="376" r:id="rId9"/>
    <p:sldId id="297" r:id="rId10"/>
    <p:sldId id="301" r:id="rId11"/>
    <p:sldId id="377" r:id="rId12"/>
    <p:sldId id="338" r:id="rId13"/>
    <p:sldId id="362" r:id="rId14"/>
    <p:sldId id="382" r:id="rId15"/>
    <p:sldId id="383" r:id="rId16"/>
    <p:sldId id="387" r:id="rId17"/>
    <p:sldId id="384" r:id="rId18"/>
    <p:sldId id="356" r:id="rId19"/>
    <p:sldId id="381" r:id="rId20"/>
  </p:sldIdLst>
  <p:sldSz cx="9144000" cy="6858000" type="screen4x3"/>
  <p:notesSz cx="9926638" cy="6797675"/>
  <p:embeddedFontLst>
    <p:embeddedFont>
      <p:font typeface="Tahoma" panose="020B0604030504040204" pitchFamily="34" charset="0"/>
      <p:regular r:id="rId23"/>
      <p:bold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Verdana" panose="020B0604030504040204" pitchFamily="34" charset="0"/>
      <p:regular r:id="rId29"/>
      <p:bold r:id="rId30"/>
      <p:italic r:id="rId31"/>
      <p:boldItalic r:id="rId32"/>
    </p:embeddedFont>
    <p:embeddedFont>
      <p:font typeface="Nunito" panose="00000500000000000000" pitchFamily="2" charset="0"/>
      <p:regular r:id="rId33"/>
      <p:bold r:id="rId34"/>
      <p:italic r:id="rId35"/>
      <p:boldItalic r:id="rId36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DC0364-1084-BC4B-9882-57CD4F271B16}" v="32" dt="2018-12-09T21:05:24.6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48" autoAdjust="0"/>
    <p:restoredTop sz="81541" autoAdjust="0"/>
  </p:normalViewPr>
  <p:slideViewPr>
    <p:cSldViewPr>
      <p:cViewPr varScale="1">
        <p:scale>
          <a:sx n="59" d="100"/>
          <a:sy n="59" d="100"/>
        </p:scale>
        <p:origin x="-1452" y="-90"/>
      </p:cViewPr>
      <p:guideLst>
        <p:guide orient="horz" pos="340"/>
        <p:guide orient="horz" pos="4422"/>
        <p:guide orient="horz" pos="308"/>
        <p:guide orient="horz" pos="4011"/>
        <p:guide pos="3368"/>
        <p:guide pos="5636"/>
        <p:guide pos="6373"/>
        <p:guide pos="363"/>
        <p:guide pos="1667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2141"/>
        <p:guide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viewProps" Target="viewProps.xml"/><Relationship Id="rId46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2D04A-0E48-4A05-9679-FCF0079B220E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1760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2D04A-0E48-4A05-9679-FCF0079B220E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7088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 smtClean="0"/>
          </a:p>
          <a:p>
            <a:pPr algn="r" rtl="1"/>
            <a:r>
              <a:rPr lang="ar-JO" dirty="0" smtClean="0"/>
              <a:t>ملاحظة: تم إنشاء هذا التدريب بالتعاون مع </a:t>
            </a:r>
            <a:r>
              <a:rPr lang="en-GB" dirty="0" smtClean="0"/>
              <a:t>DFID </a:t>
            </a:r>
            <a:r>
              <a:rPr lang="ar-JO" dirty="0" smtClean="0"/>
              <a:t>و </a:t>
            </a:r>
            <a:r>
              <a:rPr lang="en-GB" dirty="0" smtClean="0"/>
              <a:t>IDA</a:t>
            </a:r>
          </a:p>
          <a:p>
            <a:pPr algn="r" rtl="1"/>
            <a:r>
              <a:rPr lang="ar-JO" dirty="0" smtClean="0"/>
              <a:t>يمكن أستخدام شرائح التدريب هذه لإكمال نشاطات دليل التدريب. كما يمكن إضافتهم أو حتى أضافتهم حسب الحاجة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3486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4551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JO" dirty="0" smtClean="0"/>
              <a:t>العوامل الشخصية: التأثير - ما هو؟</a:t>
            </a:r>
          </a:p>
          <a:p>
            <a:pPr algn="r" rtl="1"/>
            <a:r>
              <a:rPr lang="ar-JO" dirty="0" smtClean="0"/>
              <a:t>انواع المعيقات  - مختلفة ومتنوعة </a:t>
            </a:r>
          </a:p>
          <a:p>
            <a:pPr algn="r" rtl="1"/>
            <a:r>
              <a:rPr lang="ar-JO" dirty="0" smtClean="0"/>
              <a:t>المؤسسية: السياسات الحصرية وأدوات البرامج . تخصيص وتوزيع  الموارد البشرية والمالية والمعرفية ؛</a:t>
            </a:r>
          </a:p>
          <a:p>
            <a:pPr algn="r" rtl="1"/>
            <a:r>
              <a:rPr lang="ar-JO" dirty="0" smtClean="0"/>
              <a:t>البيئة: قلة المنحدرات الخاصة بالاشخاص مستخدمي الكراسي المتحركة  ، الغرف المعتمة ، الناء المماري الدامج والتخطيط الحضري  إلخ.</a:t>
            </a:r>
          </a:p>
          <a:p>
            <a:pPr algn="r" rtl="1"/>
            <a:r>
              <a:rPr lang="ar-JO" dirty="0" smtClean="0"/>
              <a:t>المواقف: المفاهيم الخاطئة والتصورات السلبية حول  الإعاقة والإعتلال او الع</a:t>
            </a:r>
          </a:p>
          <a:p>
            <a:pPr algn="r" rtl="1"/>
            <a:endParaRPr lang="ar-JO" dirty="0" smtClean="0"/>
          </a:p>
          <a:p>
            <a:pPr algn="r" rtl="1"/>
            <a:r>
              <a:rPr lang="ar-JO" dirty="0" smtClean="0"/>
              <a:t>مزيد من المعلومات: </a:t>
            </a:r>
            <a:r>
              <a:rPr lang="en-US" dirty="0" smtClean="0"/>
              <a:t>http://www.un.org/disabilities/</a:t>
            </a:r>
            <a:r>
              <a:rPr lang="en-US" dirty="0" err="1" smtClean="0"/>
              <a:t>default.asp؟id</a:t>
            </a:r>
            <a:r>
              <a:rPr lang="en-US" dirty="0" smtClean="0"/>
              <a:t>=17 </a:t>
            </a:r>
            <a:r>
              <a:rPr lang="ar-JO" dirty="0" smtClean="0"/>
              <a:t>أو باللغة الفرنسية </a:t>
            </a:r>
            <a:r>
              <a:rPr lang="en-US" dirty="0" smtClean="0"/>
              <a:t>http://www.un.org/french/disabilities </a:t>
            </a:r>
            <a:r>
              <a:rPr lang="ar-JO" dirty="0" smtClean="0"/>
              <a:t>أو </a:t>
            </a:r>
            <a:r>
              <a:rPr lang="en-US" dirty="0" smtClean="0"/>
              <a:t>IDA www.internationaldisabilityalliance.org / </a:t>
            </a:r>
            <a:r>
              <a:rPr lang="ar-JO" dirty="0" smtClean="0"/>
              <a:t>أو </a:t>
            </a:r>
            <a:r>
              <a:rPr lang="en-US" dirty="0" smtClean="0"/>
              <a:t>OHCHR http: //www.ohchr.org/EN/HRBodies/CRPD/Pages/CRPDIndex.aspx </a:t>
            </a:r>
            <a:r>
              <a:rPr lang="ar-JO" dirty="0" smtClean="0"/>
              <a:t>أو </a:t>
            </a:r>
            <a:r>
              <a:rPr lang="en-US" dirty="0" err="1" smtClean="0"/>
              <a:t>Coonsortium</a:t>
            </a:r>
            <a:r>
              <a:rPr lang="en-US" dirty="0" smtClean="0"/>
              <a:t> International Disability and Development http://www.iddcconsortium.net/ </a:t>
            </a:r>
            <a:r>
              <a:rPr lang="ar-JO" dirty="0" smtClean="0"/>
              <a:t>التي ينتمي </a:t>
            </a:r>
            <a:r>
              <a:rPr lang="en-US" dirty="0" smtClean="0"/>
              <a:t>HI </a:t>
            </a:r>
            <a:r>
              <a:rPr lang="ar-JO" dirty="0" smtClean="0"/>
              <a:t>إلى عضويتها</a:t>
            </a:r>
            <a:endParaRPr lang="ar-JO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A1BC3-7B94-462C-8CAF-03971CD4B52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02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613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6966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6026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720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pPr/>
              <a:t>19.02.2019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pPr algn="ctr"/>
            <a:r>
              <a:rPr lang="ar-JO" sz="4000" dirty="0" smtClean="0">
                <a:solidFill>
                  <a:schemeClr val="tx1"/>
                </a:solidFill>
              </a:rPr>
              <a:t>ال</a:t>
            </a:r>
            <a:r>
              <a:rPr lang="ar-SA" sz="4000" dirty="0" smtClean="0">
                <a:solidFill>
                  <a:schemeClr val="tx1"/>
                </a:solidFill>
              </a:rPr>
              <a:t>مفاهيم الرئيسية للإعاقة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val 2"/>
          <p:cNvSpPr>
            <a:spLocks noChangeArrowheads="1"/>
          </p:cNvSpPr>
          <p:nvPr/>
        </p:nvSpPr>
        <p:spPr bwMode="auto">
          <a:xfrm>
            <a:off x="3657600" y="838200"/>
            <a:ext cx="1804988" cy="1295400"/>
          </a:xfrm>
          <a:prstGeom prst="ellipse">
            <a:avLst/>
          </a:prstGeom>
          <a:solidFill>
            <a:srgbClr val="C00000"/>
          </a:solidFill>
          <a:ln w="25400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ar-SA" sz="2400" b="1" dirty="0" smtClean="0">
                <a:solidFill>
                  <a:schemeClr val="bg1"/>
                </a:solidFill>
                <a:cs typeface="+mn-cs"/>
              </a:rPr>
              <a:t>تفاعل</a:t>
            </a:r>
            <a:endParaRPr lang="en-GB" sz="24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48053" y="548681"/>
            <a:ext cx="3036888" cy="208022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GB" sz="1600" dirty="0">
                <a:latin typeface="Tahoma" pitchFamily="34" charset="0"/>
                <a:cs typeface="Tahoma" pitchFamily="34" charset="0"/>
              </a:rPr>
              <a:t>men &amp; women, boys &amp; girls</a:t>
            </a:r>
            <a:br>
              <a:rPr lang="en-GB" sz="1600" dirty="0">
                <a:latin typeface="Tahoma" pitchFamily="34" charset="0"/>
                <a:cs typeface="Tahoma" pitchFamily="34" charset="0"/>
              </a:rPr>
            </a:br>
            <a:r>
              <a:rPr lang="en-GB" sz="1600" dirty="0">
                <a:latin typeface="Tahoma" pitchFamily="34" charset="0"/>
                <a:cs typeface="Tahoma" pitchFamily="34" charset="0"/>
              </a:rPr>
              <a:t>moderate - severe </a:t>
            </a:r>
            <a:r>
              <a:rPr lang="en-GB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n-GB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</a:br>
            <a:r>
              <a:rPr lang="en-GB" sz="1600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Intellectual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en-GB" sz="1600" b="1" dirty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Physical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</a:p>
          <a:p>
            <a:pPr algn="ctr" eaLnBrk="0" hangingPunct="0"/>
            <a:r>
              <a:rPr lang="en-GB" sz="16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Mental 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en-GB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cs typeface="Tahoma" pitchFamily="34" charset="0"/>
              </a:rPr>
              <a:t>Visual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en-GB" sz="1600" b="1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Speech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– </a:t>
            </a:r>
          </a:p>
          <a:p>
            <a:pPr algn="ctr" eaLnBrk="0" hangingPunct="0"/>
            <a:r>
              <a:rPr lang="en-GB" sz="16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Hearing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difficulties</a:t>
            </a:r>
          </a:p>
          <a:p>
            <a:pPr algn="ctr" eaLnBrk="0" hangingPunct="0"/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Different ages &amp; other status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5767386" y="668693"/>
            <a:ext cx="3148014" cy="169509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25400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ar-SA" sz="2800" b="1" dirty="0" smtClean="0">
                <a:solidFill>
                  <a:schemeClr val="bg1"/>
                </a:solidFill>
                <a:cs typeface="Tahoma" pitchFamily="34" charset="0"/>
              </a:rPr>
              <a:t>البيئة</a:t>
            </a:r>
            <a:endParaRPr lang="en-GB" sz="2800" b="1" dirty="0">
              <a:solidFill>
                <a:schemeClr val="bg1"/>
              </a:solidFill>
              <a:cs typeface="Tahoma" pitchFamily="34" charset="0"/>
            </a:endParaRPr>
          </a:p>
          <a:p>
            <a:pPr algn="ctr" rtl="1">
              <a:spcBef>
                <a:spcPts val="200"/>
              </a:spcBef>
              <a:spcAft>
                <a:spcPts val="200"/>
              </a:spcAft>
              <a:defRPr/>
            </a:pPr>
            <a:r>
              <a:rPr lang="ar-JO" sz="1600" b="1" dirty="0" smtClean="0">
                <a:solidFill>
                  <a:schemeClr val="bg1"/>
                </a:solidFill>
              </a:rPr>
              <a:t>(</a:t>
            </a:r>
            <a:r>
              <a:rPr lang="ar-SA" sz="2000" b="1" dirty="0" smtClean="0">
                <a:solidFill>
                  <a:schemeClr val="accent4">
                    <a:lumMod val="50000"/>
                  </a:schemeClr>
                </a:solidFill>
              </a:rPr>
              <a:t>ال</a:t>
            </a:r>
            <a:r>
              <a:rPr lang="ar-JO" sz="2000" b="1" dirty="0" smtClean="0">
                <a:solidFill>
                  <a:schemeClr val="accent4">
                    <a:lumMod val="50000"/>
                  </a:schemeClr>
                </a:solidFill>
              </a:rPr>
              <a:t>معيقات</a:t>
            </a:r>
            <a:r>
              <a:rPr lang="ar-JO" sz="2000" b="1" dirty="0" smtClean="0">
                <a:solidFill>
                  <a:schemeClr val="bg1"/>
                </a:solidFill>
              </a:rPr>
              <a:t>/ </a:t>
            </a:r>
            <a:r>
              <a:rPr lang="ar-JO" sz="2000" b="1" dirty="0" smtClean="0">
                <a:solidFill>
                  <a:srgbClr val="008000"/>
                </a:solidFill>
              </a:rPr>
              <a:t>الميسرات</a:t>
            </a:r>
            <a:r>
              <a:rPr lang="ar-JO" sz="2000" b="1" dirty="0" smtClean="0">
                <a:solidFill>
                  <a:schemeClr val="bg1"/>
                </a:solidFill>
              </a:rPr>
              <a:t> </a:t>
            </a:r>
            <a:r>
              <a:rPr lang="ar-SA" sz="2000" b="1" dirty="0" smtClean="0">
                <a:solidFill>
                  <a:schemeClr val="bg1"/>
                </a:solidFill>
              </a:rPr>
              <a:t>المؤسسية</a:t>
            </a:r>
            <a:r>
              <a:rPr lang="ar-JO" sz="2000" b="1" dirty="0" smtClean="0">
                <a:solidFill>
                  <a:schemeClr val="bg1"/>
                </a:solidFill>
              </a:rPr>
              <a:t>،</a:t>
            </a:r>
          </a:p>
          <a:p>
            <a:pPr algn="ctr" rtl="1">
              <a:spcBef>
                <a:spcPts val="200"/>
              </a:spcBef>
              <a:spcAft>
                <a:spcPts val="200"/>
              </a:spcAft>
              <a:defRPr/>
            </a:pPr>
            <a:r>
              <a:rPr lang="ar-JO" sz="2000" b="1" dirty="0" smtClean="0">
                <a:solidFill>
                  <a:schemeClr val="bg1"/>
                </a:solidFill>
              </a:rPr>
              <a:t> السلوكية، والبيئية)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48053" y="524203"/>
            <a:ext cx="3123431" cy="210089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70000"/>
              </a:spcBef>
              <a:defRPr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الأشخاص ذو</a:t>
            </a:r>
            <a:r>
              <a:rPr lang="ar-JO" sz="2800" b="1" dirty="0" smtClean="0">
                <a:solidFill>
                  <a:schemeClr val="accent1">
                    <a:lumMod val="75000"/>
                  </a:schemeClr>
                </a:solidFill>
              </a:rPr>
              <a:t>ي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JO" sz="2800" b="1" dirty="0" smtClean="0">
                <a:solidFill>
                  <a:schemeClr val="accent1">
                    <a:lumMod val="75000"/>
                  </a:schemeClr>
                </a:solidFill>
              </a:rPr>
              <a:t>العجز/</a:t>
            </a:r>
          </a:p>
          <a:p>
            <a:pPr algn="ctr" eaLnBrk="0" hangingPunct="0">
              <a:spcBef>
                <a:spcPct val="70000"/>
              </a:spcBef>
              <a:defRPr/>
            </a:pPr>
            <a:r>
              <a:rPr lang="ar-JO" sz="2800" b="1" dirty="0" smtClean="0">
                <a:solidFill>
                  <a:schemeClr val="accent1">
                    <a:lumMod val="75000"/>
                  </a:schemeClr>
                </a:solidFill>
              </a:rPr>
              <a:t> الإعتلال </a:t>
            </a:r>
            <a:endParaRPr lang="en-GB" sz="2800" b="1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</p:txBody>
      </p:sp>
      <p:sp>
        <p:nvSpPr>
          <p:cNvPr id="11274" name="Rectangle 5"/>
          <p:cNvSpPr>
            <a:spLocks noChangeArrowheads="1"/>
          </p:cNvSpPr>
          <p:nvPr/>
        </p:nvSpPr>
        <p:spPr bwMode="auto">
          <a:xfrm>
            <a:off x="533400" y="3124200"/>
            <a:ext cx="3608387" cy="1219200"/>
          </a:xfrm>
          <a:prstGeom prst="roundRect">
            <a:avLst/>
          </a:prstGeom>
          <a:solidFill>
            <a:srgbClr val="92D050"/>
          </a:solidFill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Bef>
                <a:spcPct val="70000"/>
              </a:spcBef>
            </a:pPr>
            <a:r>
              <a:rPr lang="ar-SA" sz="2400" b="1" dirty="0" smtClean="0">
                <a:solidFill>
                  <a:schemeClr val="accent5">
                    <a:lumMod val="50000"/>
                  </a:schemeClr>
                </a:solidFill>
                <a:cs typeface="Tahoma" pitchFamily="34" charset="0"/>
              </a:rPr>
              <a:t>المشاركة الاجتماعية المتساوية</a:t>
            </a:r>
            <a:endParaRPr lang="en-GB" sz="2400" b="1" dirty="0">
              <a:solidFill>
                <a:schemeClr val="accent5">
                  <a:lumMod val="50000"/>
                </a:schemeClr>
              </a:solidFill>
              <a:cs typeface="Tahoma" pitchFamily="34" charset="0"/>
            </a:endParaRPr>
          </a:p>
        </p:txBody>
      </p:sp>
      <p:sp>
        <p:nvSpPr>
          <p:cNvPr id="11275" name="Line 6"/>
          <p:cNvSpPr>
            <a:spLocks noChangeShapeType="1"/>
          </p:cNvSpPr>
          <p:nvPr/>
        </p:nvSpPr>
        <p:spPr bwMode="auto">
          <a:xfrm>
            <a:off x="3337693" y="1707156"/>
            <a:ext cx="24479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6" name="Line 10"/>
          <p:cNvSpPr>
            <a:spLocks noChangeShapeType="1"/>
          </p:cNvSpPr>
          <p:nvPr/>
        </p:nvSpPr>
        <p:spPr bwMode="auto">
          <a:xfrm flipH="1">
            <a:off x="3101977" y="2063751"/>
            <a:ext cx="936625" cy="1008063"/>
          </a:xfrm>
          <a:prstGeom prst="line">
            <a:avLst/>
          </a:prstGeom>
          <a:noFill/>
          <a:ln w="76200">
            <a:solidFill>
              <a:srgbClr val="00B050"/>
            </a:solidFill>
            <a:prstDash val="sys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7" name="Line 11"/>
          <p:cNvSpPr>
            <a:spLocks noChangeShapeType="1"/>
          </p:cNvSpPr>
          <p:nvPr/>
        </p:nvSpPr>
        <p:spPr bwMode="auto">
          <a:xfrm>
            <a:off x="5181600" y="2133600"/>
            <a:ext cx="914400" cy="990600"/>
          </a:xfrm>
          <a:prstGeom prst="line">
            <a:avLst/>
          </a:prstGeom>
          <a:noFill/>
          <a:ln w="76200">
            <a:solidFill>
              <a:srgbClr val="C0C0C0"/>
            </a:solidFill>
            <a:prstDash val="sys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5089527" y="3143251"/>
            <a:ext cx="3673473" cy="1200149"/>
          </a:xfrm>
          <a:prstGeom prst="roundRect">
            <a:avLst/>
          </a:prstGeom>
          <a:solidFill>
            <a:srgbClr val="C0C0C0"/>
          </a:solidFill>
          <a:ln w="2540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70000"/>
              </a:spcBef>
              <a:defRPr/>
            </a:pPr>
            <a:r>
              <a:rPr lang="ar-SA" sz="2800" b="1" dirty="0" smtClean="0"/>
              <a:t>الإعاقة </a:t>
            </a:r>
            <a:endParaRPr lang="ar-JO" sz="2800" b="1" dirty="0" smtClean="0"/>
          </a:p>
          <a:p>
            <a:pPr algn="ctr" eaLnBrk="0" hangingPunct="0">
              <a:spcBef>
                <a:spcPct val="70000"/>
              </a:spcBef>
              <a:defRPr/>
            </a:pPr>
            <a:r>
              <a:rPr lang="ar-SA" sz="2000" b="1" dirty="0" smtClean="0"/>
              <a:t>(وضع </a:t>
            </a:r>
            <a:r>
              <a:rPr lang="ar-JO" sz="2000" b="1" dirty="0" smtClean="0"/>
              <a:t>معيق</a:t>
            </a:r>
            <a:r>
              <a:rPr lang="ar-SA" sz="2000" b="1" dirty="0" smtClean="0"/>
              <a:t>/ الخدمة / المجتمع ...)</a:t>
            </a:r>
            <a:endParaRPr lang="en-GB" dirty="0">
              <a:cs typeface="+mn-cs"/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4343400" y="2363788"/>
            <a:ext cx="6492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54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=</a:t>
            </a:r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446856" y="4693552"/>
            <a:ext cx="8229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ar-SA" sz="2000" dirty="0"/>
              <a:t>"الإعاقة مفهوم متطور، ....الإعاقة نتيجة التفاعل بين الأشخاص </a:t>
            </a:r>
            <a:r>
              <a:rPr lang="ar-JO" sz="2000" dirty="0" smtClean="0"/>
              <a:t>المصابين</a:t>
            </a:r>
            <a:r>
              <a:rPr lang="ar-SA" sz="2000" dirty="0" smtClean="0"/>
              <a:t> </a:t>
            </a:r>
            <a:r>
              <a:rPr lang="ar-JO" sz="2000" dirty="0" smtClean="0"/>
              <a:t>ب</a:t>
            </a:r>
            <a:r>
              <a:rPr lang="ar-SA" sz="2000" dirty="0" smtClean="0"/>
              <a:t>العجز</a:t>
            </a:r>
            <a:r>
              <a:rPr lang="ar-SA" sz="2000" dirty="0"/>
              <a:t>/ </a:t>
            </a:r>
            <a:r>
              <a:rPr lang="ar-SA" sz="2000" dirty="0" smtClean="0"/>
              <a:t>الإعتلال </a:t>
            </a:r>
            <a:r>
              <a:rPr lang="ar-SA" sz="2000" dirty="0"/>
              <a:t>وبين المعيقات </a:t>
            </a:r>
            <a:r>
              <a:rPr lang="ar-SA" sz="2000" dirty="0" smtClean="0"/>
              <a:t>السلوكية</a:t>
            </a:r>
            <a:r>
              <a:rPr lang="ar-JO" sz="2000" dirty="0" smtClean="0"/>
              <a:t> و</a:t>
            </a:r>
            <a:r>
              <a:rPr lang="ar-SA" sz="2000" dirty="0" smtClean="0"/>
              <a:t> </a:t>
            </a:r>
            <a:r>
              <a:rPr lang="ar-SA" sz="2000" dirty="0"/>
              <a:t>البيئية والتي تمنعهم من المشاركة الفاعلة والكاملة في المجتمع على </a:t>
            </a:r>
            <a:r>
              <a:rPr lang="ar-SA" sz="2000" dirty="0" smtClean="0"/>
              <a:t>قدم </a:t>
            </a:r>
            <a:r>
              <a:rPr lang="ar-SA" sz="2000" dirty="0"/>
              <a:t>المساواة مع الأخرين.” </a:t>
            </a:r>
            <a:endParaRPr lang="ar-SA" sz="2000" dirty="0" smtClean="0"/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sz="2000" dirty="0" smtClean="0"/>
              <a:t>(</a:t>
            </a:r>
            <a:r>
              <a:rPr lang="en-US" sz="2000" dirty="0"/>
              <a:t>UN CRPD 2006/ WHO ICF 2001, UNHCR 2010, 2011)</a:t>
            </a:r>
          </a:p>
        </p:txBody>
      </p:sp>
    </p:spTree>
    <p:extLst>
      <p:ext uri="{BB962C8B-B14F-4D97-AF65-F5344CB8AC3E}">
        <p14:creationId xmlns:p14="http://schemas.microsoft.com/office/powerpoint/2010/main" val="2217767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7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0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80" grpId="0" animBg="1"/>
      <p:bldP spid="50180" grpId="1" animBg="1"/>
      <p:bldP spid="50179" grpId="0" build="allAtOnce" animBg="1"/>
      <p:bldP spid="2" grpId="0" animBg="1"/>
      <p:bldP spid="2" grpId="1" animBg="1"/>
      <p:bldP spid="2" grpId="2" animBg="1"/>
      <p:bldP spid="11274" grpId="0" animBg="1"/>
      <p:bldP spid="11275" grpId="0" animBg="1"/>
      <p:bldP spid="11276" grpId="0" animBg="1"/>
      <p:bldP spid="11277" grpId="0" animBg="1"/>
      <p:bldP spid="11277" grpId="1" animBg="1"/>
      <p:bldP spid="11277" grpId="2" animBg="1"/>
      <p:bldP spid="50188" grpId="0" animBg="1"/>
      <p:bldP spid="50188" grpId="1" animBg="1"/>
      <p:bldP spid="50188" grpId="2" animBg="1"/>
      <p:bldP spid="50189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1882"/>
            <a:ext cx="8171173" cy="1102589"/>
          </a:xfrm>
        </p:spPr>
        <p:txBody>
          <a:bodyPr/>
          <a:lstStyle/>
          <a:p>
            <a:pPr algn="r" rtl="1"/>
            <a:r>
              <a:rPr lang="ar-SA" sz="2800" dirty="0">
                <a:ea typeface="Verdana" panose="020B0604030504040204" pitchFamily="34" charset="0"/>
              </a:rPr>
              <a:t>التصنيف العالمي للأداء الوظيفي </a:t>
            </a:r>
            <a:r>
              <a:rPr lang="en-GB" sz="2800" dirty="0" smtClean="0">
                <a:ea typeface="Verdana" panose="020B0604030504040204" pitchFamily="34" charset="0"/>
              </a:rPr>
              <a:t>ICF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C6819578-5423-4F69-8B7A-D3E3D7F9651F}"/>
              </a:ext>
            </a:extLst>
          </p:cNvPr>
          <p:cNvSpPr/>
          <p:nvPr/>
        </p:nvSpPr>
        <p:spPr>
          <a:xfrm>
            <a:off x="457200" y="1600200"/>
            <a:ext cx="83259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 smtClean="0"/>
              <a:t>الإعاقة هي مفهوم متعدد الأبعاد ، يتعلق بما يلي:</a:t>
            </a:r>
          </a:p>
          <a:p>
            <a:pPr algn="r" rtl="1"/>
            <a:endParaRPr lang="en-US" sz="24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400" dirty="0" smtClean="0"/>
              <a:t>وظائف الجسم وهياكل الاشخاص، وتدهوره.</a:t>
            </a:r>
          </a:p>
          <a:p>
            <a:pPr marL="342900" indent="-342900" algn="r" rtl="1"/>
            <a:endParaRPr lang="en-US" sz="24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400" dirty="0" smtClean="0"/>
              <a:t>أنشطة الاشخاص(</a:t>
            </a:r>
            <a:r>
              <a:rPr lang="ar-JO" sz="2400" dirty="0" smtClean="0"/>
              <a:t>وظائف </a:t>
            </a:r>
            <a:r>
              <a:rPr lang="ar-SA" sz="2400" dirty="0" smtClean="0"/>
              <a:t>على مستوى الفرد) </a:t>
            </a:r>
            <a:r>
              <a:rPr lang="ar-JO" sz="2400" dirty="0" smtClean="0"/>
              <a:t>والقيود </a:t>
            </a:r>
            <a:r>
              <a:rPr lang="ar-SA" sz="2400" dirty="0" smtClean="0"/>
              <a:t>التي يواجهونها</a:t>
            </a:r>
          </a:p>
          <a:p>
            <a:pPr marL="342900" indent="-342900" algn="r" rtl="1"/>
            <a:r>
              <a:rPr lang="en-GB" sz="2400" dirty="0" smtClean="0"/>
              <a:t> </a:t>
            </a:r>
            <a:endParaRPr lang="en-US" sz="24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400" dirty="0" smtClean="0"/>
              <a:t>مشاركة أو إشراك الاشخاص في جميع مجالات الحياة ، والقيود المفروضة على المشاركة التي يختبرونها (أداء الشخص كعضو في المجتمع).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400" dirty="0" smtClean="0"/>
              <a:t>العوامل البيئية التي تؤثر على هذه التجارب وما إذا كانت هذه العوامل هي </a:t>
            </a:r>
            <a:r>
              <a:rPr lang="ar-JO" sz="2400" dirty="0" smtClean="0"/>
              <a:t>ميسرة</a:t>
            </a:r>
            <a:r>
              <a:rPr lang="ar-SA" sz="2400" dirty="0" smtClean="0"/>
              <a:t> أو </a:t>
            </a:r>
            <a:r>
              <a:rPr lang="ar-JO" sz="2400" dirty="0" smtClean="0"/>
              <a:t>معيقة</a:t>
            </a:r>
            <a:r>
              <a:rPr lang="ar-SA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28393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429000"/>
            <a:ext cx="4924425" cy="3137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مثال لنموذج </a:t>
            </a:r>
            <a:r>
              <a:rPr lang="en-GB" dirty="0" smtClean="0"/>
              <a:t>ICF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5181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137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80063" y="301187"/>
            <a:ext cx="8171173" cy="1102589"/>
          </a:xfrm>
        </p:spPr>
        <p:txBody>
          <a:bodyPr>
            <a:normAutofit/>
          </a:bodyPr>
          <a:lstStyle/>
          <a:p>
            <a:pPr algn="r" rtl="1"/>
            <a:r>
              <a:rPr lang="ar-SA" altLang="en-US" dirty="0" smtClean="0"/>
              <a:t>ما هي ال</a:t>
            </a:r>
            <a:r>
              <a:rPr lang="ar-JO" altLang="en-US" dirty="0" smtClean="0"/>
              <a:t>معيقات/ العوائق</a:t>
            </a:r>
            <a:r>
              <a:rPr lang="ar-SA" altLang="en-US" dirty="0" smtClean="0"/>
              <a:t>؟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5A930D7-1EFC-4E8E-A92F-37AA28A17AD9}"/>
              </a:ext>
            </a:extLst>
          </p:cNvPr>
          <p:cNvSpPr/>
          <p:nvPr/>
        </p:nvSpPr>
        <p:spPr>
          <a:xfrm>
            <a:off x="487076" y="1223755"/>
            <a:ext cx="7872357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>
                <a:latin typeface="Nunito (Body)"/>
              </a:rPr>
              <a:t>ال</a:t>
            </a:r>
            <a:r>
              <a:rPr lang="ar-JO" sz="2800" dirty="0" smtClean="0">
                <a:latin typeface="Nunito (Body)"/>
              </a:rPr>
              <a:t>معيقات</a:t>
            </a:r>
            <a:r>
              <a:rPr lang="ar-SA" sz="2800" dirty="0" smtClean="0">
                <a:latin typeface="Nunito (Body)"/>
              </a:rPr>
              <a:t> </a:t>
            </a:r>
            <a:r>
              <a:rPr lang="ar-JO" sz="2800" dirty="0" smtClean="0">
                <a:latin typeface="Nunito (Body)"/>
              </a:rPr>
              <a:t> او العوائق </a:t>
            </a:r>
            <a:r>
              <a:rPr lang="ar-SA" sz="2800" dirty="0" smtClean="0">
                <a:latin typeface="Nunito (Body)"/>
              </a:rPr>
              <a:t>هي تلك الجوانب في المجتمع التي تستبعد عمدا أو عن غير قصد الأشخاص ذوي الإعاقة من المشاركة الكاملة و</a:t>
            </a:r>
            <a:r>
              <a:rPr lang="ar-JO" sz="2800" dirty="0" smtClean="0">
                <a:latin typeface="Nunito (Body)"/>
              </a:rPr>
              <a:t>الإدماج</a:t>
            </a:r>
            <a:r>
              <a:rPr lang="ar-SA" sz="2800" dirty="0" smtClean="0">
                <a:latin typeface="Nunito (Body)"/>
              </a:rPr>
              <a:t> في المجتمع.</a:t>
            </a:r>
            <a:endParaRPr lang="en-US" sz="2800" dirty="0">
              <a:latin typeface="Nunito (Body)"/>
            </a:endParaRPr>
          </a:p>
          <a:p>
            <a:pPr algn="r" rtl="1"/>
            <a:endParaRPr lang="ar-SA" sz="2800" dirty="0" smtClean="0">
              <a:latin typeface="Nunito (Body)"/>
            </a:endParaRPr>
          </a:p>
          <a:p>
            <a:pPr algn="r" rtl="1"/>
            <a:r>
              <a:rPr lang="ar-SA" sz="2800" dirty="0" smtClean="0">
                <a:latin typeface="Nunito (Body)"/>
              </a:rPr>
              <a:t>يمكن أن </a:t>
            </a:r>
            <a:r>
              <a:rPr lang="ar-JO" sz="2800" dirty="0" smtClean="0">
                <a:latin typeface="Nunito (Body)"/>
              </a:rPr>
              <a:t>تصنيف</a:t>
            </a:r>
            <a:r>
              <a:rPr lang="ar-SA" sz="2800" dirty="0" smtClean="0">
                <a:latin typeface="Nunito (Body)"/>
              </a:rPr>
              <a:t> ال</a:t>
            </a:r>
            <a:r>
              <a:rPr lang="ar-JO" sz="2800" dirty="0" smtClean="0">
                <a:latin typeface="Nunito (Body)"/>
              </a:rPr>
              <a:t>معيقات</a:t>
            </a:r>
            <a:r>
              <a:rPr lang="ar-SA" sz="2800" dirty="0" smtClean="0">
                <a:latin typeface="Nunito (Body)"/>
              </a:rPr>
              <a:t> في الفئات التالية:</a:t>
            </a:r>
          </a:p>
          <a:p>
            <a:pPr algn="r" rtl="1">
              <a:buFont typeface="Arial" pitchFamily="34" charset="0"/>
              <a:buChar char="•"/>
            </a:pPr>
            <a:r>
              <a:rPr lang="ar-JO" sz="2400" dirty="0" smtClean="0">
                <a:latin typeface="Nunito (Body)"/>
              </a:rPr>
              <a:t>العوائق </a:t>
            </a:r>
            <a:r>
              <a:rPr lang="ar-SA" sz="2400" dirty="0" smtClean="0">
                <a:latin typeface="Nunito (Body)"/>
              </a:rPr>
              <a:t>السلوك</a:t>
            </a:r>
            <a:r>
              <a:rPr lang="ar-JO" sz="2400" dirty="0" smtClean="0">
                <a:latin typeface="Nunito (Body)"/>
              </a:rPr>
              <a:t>ية</a:t>
            </a:r>
            <a:r>
              <a:rPr lang="ar-SA" sz="2400" dirty="0" smtClean="0">
                <a:latin typeface="Nunito (Body)"/>
              </a:rPr>
              <a:t>.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latin typeface="Nunito (Body)"/>
              </a:rPr>
              <a:t>ال</a:t>
            </a:r>
            <a:r>
              <a:rPr lang="ar-JO" sz="2400" dirty="0" smtClean="0">
                <a:latin typeface="Nunito (Body)"/>
              </a:rPr>
              <a:t>عوائق </a:t>
            </a:r>
            <a:r>
              <a:rPr lang="ar-SA" sz="2400" dirty="0" smtClean="0">
                <a:latin typeface="Nunito (Body)"/>
              </a:rPr>
              <a:t>ال</a:t>
            </a:r>
            <a:r>
              <a:rPr lang="ar-JO" sz="2400" dirty="0" smtClean="0">
                <a:latin typeface="Nunito (Body)"/>
              </a:rPr>
              <a:t>مادية</a:t>
            </a:r>
            <a:r>
              <a:rPr lang="ar-SA" sz="2400" dirty="0" smtClean="0">
                <a:latin typeface="Nunito (Body)"/>
              </a:rPr>
              <a:t> (بما في ذلك التواصل).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latin typeface="Nunito (Body)"/>
              </a:rPr>
              <a:t>ال</a:t>
            </a:r>
            <a:r>
              <a:rPr lang="ar-JO" sz="2400" dirty="0" smtClean="0">
                <a:latin typeface="Nunito (Body)"/>
              </a:rPr>
              <a:t>عوائق</a:t>
            </a:r>
            <a:r>
              <a:rPr lang="ar-SA" sz="2400" dirty="0" smtClean="0">
                <a:latin typeface="Nunito (Body)"/>
              </a:rPr>
              <a:t> المؤسسية.</a:t>
            </a:r>
          </a:p>
          <a:p>
            <a:pPr algn="r" rtl="1">
              <a:buFont typeface="Arial" pitchFamily="34" charset="0"/>
              <a:buChar char="•"/>
            </a:pPr>
            <a:r>
              <a:rPr lang="ar-JO" sz="2400" dirty="0" smtClean="0">
                <a:latin typeface="Nunito (Body)"/>
              </a:rPr>
              <a:t>العوائق</a:t>
            </a:r>
            <a:r>
              <a:rPr lang="ar-SA" sz="2400" dirty="0" smtClean="0">
                <a:latin typeface="Nunito (Body)"/>
              </a:rPr>
              <a:t> </a:t>
            </a:r>
            <a:r>
              <a:rPr lang="ar-JO" sz="2400" dirty="0" smtClean="0">
                <a:latin typeface="Nunito (Body)"/>
              </a:rPr>
              <a:t>ال</a:t>
            </a:r>
            <a:r>
              <a:rPr lang="ar-SA" sz="2400" dirty="0" smtClean="0">
                <a:latin typeface="Nunito (Body)"/>
              </a:rPr>
              <a:t>داخلية.</a:t>
            </a:r>
          </a:p>
          <a:p>
            <a:pPr algn="r" rtl="1"/>
            <a:endParaRPr lang="ar-SA" sz="2400" dirty="0" smtClean="0">
              <a:latin typeface="Nunito (Body)"/>
            </a:endParaRPr>
          </a:p>
          <a:p>
            <a:pPr algn="r" rtl="1"/>
            <a:r>
              <a:rPr lang="ar-SA" sz="2800" dirty="0" smtClean="0">
                <a:latin typeface="Nunito (Body)"/>
              </a:rPr>
              <a:t>تؤدي ال</a:t>
            </a:r>
            <a:r>
              <a:rPr lang="ar-JO" sz="2800" dirty="0" smtClean="0">
                <a:latin typeface="Nunito (Body)"/>
              </a:rPr>
              <a:t>معيقات </a:t>
            </a:r>
            <a:r>
              <a:rPr lang="ar-SA" sz="2800" dirty="0" smtClean="0">
                <a:latin typeface="Nunito (Body)"/>
              </a:rPr>
              <a:t>إلى عدم</a:t>
            </a:r>
            <a:r>
              <a:rPr lang="ar-JO" sz="2800" dirty="0" smtClean="0">
                <a:latin typeface="Nunito (Body)"/>
              </a:rPr>
              <a:t> إدماج أوشمول</a:t>
            </a:r>
            <a:r>
              <a:rPr lang="ar-SA" sz="2800" dirty="0" smtClean="0">
                <a:latin typeface="Nunito (Body)"/>
              </a:rPr>
              <a:t> العمل الإنساني للأشخاص ذوي الإعاقة.</a:t>
            </a:r>
            <a:endParaRPr lang="en-US" sz="2800" dirty="0">
              <a:latin typeface="Nunito (Body)"/>
            </a:endParaRPr>
          </a:p>
        </p:txBody>
      </p:sp>
    </p:spTree>
    <p:extLst>
      <p:ext uri="{BB962C8B-B14F-4D97-AF65-F5344CB8AC3E}">
        <p14:creationId xmlns:p14="http://schemas.microsoft.com/office/powerpoint/2010/main" val="119145210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69600" y="318165"/>
            <a:ext cx="8171173" cy="1102589"/>
          </a:xfrm>
        </p:spPr>
        <p:txBody>
          <a:bodyPr>
            <a:normAutofit/>
          </a:bodyPr>
          <a:lstStyle/>
          <a:p>
            <a:pPr algn="ctr" rtl="1"/>
            <a:r>
              <a:rPr lang="ar-SA" altLang="en-US" dirty="0" smtClean="0"/>
              <a:t>                                        </a:t>
            </a:r>
            <a:r>
              <a:rPr lang="ar-JO" altLang="en-US" dirty="0" smtClean="0"/>
              <a:t>المعيقات</a:t>
            </a:r>
            <a:r>
              <a:rPr lang="ar-SA" altLang="en-US" dirty="0" smtClean="0"/>
              <a:t> السلوك</a:t>
            </a:r>
            <a:r>
              <a:rPr lang="ar-JO" altLang="en-US" dirty="0" smtClean="0"/>
              <a:t>ية  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5A930D7-1EFC-4E8E-A92F-37AA28A17AD9}"/>
              </a:ext>
            </a:extLst>
          </p:cNvPr>
          <p:cNvSpPr/>
          <p:nvPr/>
        </p:nvSpPr>
        <p:spPr>
          <a:xfrm>
            <a:off x="480063" y="1403776"/>
            <a:ext cx="400192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800" dirty="0" smtClean="0"/>
              <a:t>سلوكيات </a:t>
            </a:r>
            <a:r>
              <a:rPr lang="ar-SA" sz="2800" dirty="0" smtClean="0"/>
              <a:t>سلبية تخلق بيئة </a:t>
            </a:r>
            <a:r>
              <a:rPr lang="ar-JO" sz="2800" dirty="0" smtClean="0"/>
              <a:t>معسقة عبر</a:t>
            </a:r>
            <a:r>
              <a:rPr lang="ar-SA" sz="2800" dirty="0" smtClean="0"/>
              <a:t> </a:t>
            </a:r>
            <a:r>
              <a:rPr lang="ar-JO" sz="2800" dirty="0" smtClean="0"/>
              <a:t>كافة المجالات</a:t>
            </a:r>
            <a:r>
              <a:rPr lang="ar-SA" sz="2800" dirty="0" smtClean="0"/>
              <a:t> المجالات. </a:t>
            </a:r>
            <a:endParaRPr lang="ar-JO" sz="2800" dirty="0" smtClean="0"/>
          </a:p>
          <a:p>
            <a:pPr algn="r" rtl="1"/>
            <a:r>
              <a:rPr lang="ar-JO" sz="2800" dirty="0" smtClean="0"/>
              <a:t>غالبا ما يتم </a:t>
            </a:r>
            <a:r>
              <a:rPr lang="ar-SA" sz="2800" dirty="0" smtClean="0"/>
              <a:t>التعبيرعنها من خلال:</a:t>
            </a:r>
          </a:p>
          <a:p>
            <a:pPr algn="r" rtl="1"/>
            <a:endParaRPr lang="en-GB" sz="2800" dirty="0"/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ar-SA" sz="2400" dirty="0" smtClean="0"/>
              <a:t>عدم قدرة الأشخاص </a:t>
            </a:r>
            <a:r>
              <a:rPr lang="ar-JO" sz="2400" dirty="0" smtClean="0"/>
              <a:t>من غير ذوي الإعاقة على </a:t>
            </a:r>
            <a:r>
              <a:rPr lang="ar-SA" sz="2400" dirty="0" smtClean="0"/>
              <a:t>رؤية </a:t>
            </a:r>
            <a:r>
              <a:rPr lang="ar-JO" sz="2400" dirty="0" smtClean="0"/>
              <a:t>ماهو ابعد من العجز</a:t>
            </a:r>
            <a:r>
              <a:rPr lang="ar-SA" sz="2400" dirty="0" smtClean="0"/>
              <a:t>.</a:t>
            </a:r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ar-SA" sz="2400" dirty="0" smtClean="0"/>
              <a:t>التمييز والخوف و</a:t>
            </a:r>
            <a:r>
              <a:rPr lang="ar-JO" sz="2400" dirty="0" smtClean="0"/>
              <a:t> التنمر</a:t>
            </a:r>
            <a:r>
              <a:rPr lang="ar-SA" sz="2400" dirty="0" smtClean="0"/>
              <a:t>.</a:t>
            </a:r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ar-SA" sz="2400" dirty="0" smtClean="0"/>
              <a:t>توقعات </a:t>
            </a:r>
            <a:r>
              <a:rPr lang="ar-JO" sz="2400" dirty="0" smtClean="0"/>
              <a:t>متدنية تجاه </a:t>
            </a:r>
            <a:r>
              <a:rPr lang="ar-JO" sz="2400" dirty="0"/>
              <a:t>ا</a:t>
            </a:r>
            <a:r>
              <a:rPr lang="ar-SA" sz="2400" dirty="0" smtClean="0"/>
              <a:t>لأشخاص ذوي الإعاقة.</a:t>
            </a:r>
            <a:endParaRPr lang="en-GB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63604AA-D903-4683-8C72-B54676BA46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020" y="1040844"/>
            <a:ext cx="3800475" cy="26193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470E623-4B42-46EC-9381-36CEE3FC8B48}"/>
              </a:ext>
            </a:extLst>
          </p:cNvPr>
          <p:cNvSpPr txBox="1"/>
          <p:nvPr/>
        </p:nvSpPr>
        <p:spPr>
          <a:xfrm>
            <a:off x="4800600" y="4267200"/>
            <a:ext cx="39119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JO" sz="2800" dirty="0" smtClean="0"/>
              <a:t>التمييز المضاعف والمتعدد الجوانب تزيد من كثافة المعيقات السلوكية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56773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latin typeface="Nunito (Body)"/>
              </a:rPr>
              <a:t>ا</a:t>
            </a:r>
            <a:r>
              <a:rPr lang="ar-JO" sz="3200" dirty="0" smtClean="0">
                <a:latin typeface="Nunito (Body)"/>
              </a:rPr>
              <a:t>لمعيقات </a:t>
            </a:r>
            <a:r>
              <a:rPr lang="ar-SA" sz="3200" dirty="0" smtClean="0">
                <a:latin typeface="Nunito (Body)"/>
              </a:rPr>
              <a:t>ال</a:t>
            </a:r>
            <a:r>
              <a:rPr lang="ar-JO" sz="3200" dirty="0" smtClean="0">
                <a:latin typeface="Nunito (Body)"/>
              </a:rPr>
              <a:t>مادية</a:t>
            </a:r>
            <a:r>
              <a:rPr lang="ar-SA" sz="3200" dirty="0" smtClean="0">
                <a:latin typeface="Nunito (Body)"/>
              </a:rPr>
              <a:t>         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5A930D7-1EFC-4E8E-A92F-37AA28A17AD9}"/>
              </a:ext>
            </a:extLst>
          </p:cNvPr>
          <p:cNvSpPr/>
          <p:nvPr/>
        </p:nvSpPr>
        <p:spPr>
          <a:xfrm>
            <a:off x="642441" y="1493784"/>
            <a:ext cx="33961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/>
              <a:t>بيئات</a:t>
            </a:r>
            <a:r>
              <a:rPr lang="ar-JO" sz="2800" dirty="0" smtClean="0"/>
              <a:t> غير متاحة لايمكن </a:t>
            </a:r>
            <a:r>
              <a:rPr lang="ar-SA" sz="2800" dirty="0" smtClean="0"/>
              <a:t>الوصول إليها</a:t>
            </a:r>
            <a:r>
              <a:rPr lang="ar-JO" sz="2800" dirty="0" smtClean="0"/>
              <a:t>، ت</a:t>
            </a:r>
            <a:r>
              <a:rPr lang="ar-SA" sz="2800" dirty="0" smtClean="0"/>
              <a:t>خلق الإعاقة عن طريق خلق </a:t>
            </a:r>
            <a:r>
              <a:rPr lang="ar-JO" sz="2800" dirty="0" smtClean="0"/>
              <a:t>العوائق </a:t>
            </a:r>
            <a:r>
              <a:rPr lang="ar-SA" sz="2800" dirty="0" smtClean="0"/>
              <a:t>أمام المشاركة والإدماج.</a:t>
            </a:r>
            <a:endParaRPr lang="en-GB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167A943-1F08-4057-A211-BD85C97A4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410" y="1268477"/>
            <a:ext cx="4370634" cy="29029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2000" y="4648200"/>
            <a:ext cx="78701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/>
              <a:t>ال</a:t>
            </a:r>
            <a:r>
              <a:rPr lang="ar-JO" sz="2800" dirty="0" smtClean="0"/>
              <a:t>معيقات</a:t>
            </a:r>
            <a:r>
              <a:rPr lang="ar-SA" sz="2800" dirty="0" smtClean="0"/>
              <a:t> ال</a:t>
            </a:r>
            <a:r>
              <a:rPr lang="ar-JO" sz="2800" dirty="0" smtClean="0"/>
              <a:t>ما</a:t>
            </a:r>
            <a:r>
              <a:rPr lang="ar-SA" sz="2800" dirty="0" smtClean="0"/>
              <a:t>دية في البيئة الطبيعية أو </a:t>
            </a:r>
            <a:r>
              <a:rPr lang="ar-JO" sz="2800" dirty="0" smtClean="0"/>
              <a:t>ال</a:t>
            </a:r>
            <a:r>
              <a:rPr lang="ar-SA" sz="2800" dirty="0" smtClean="0"/>
              <a:t>مبنية تمنع الوصول وتؤثر على فرص المشاركة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4584559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altLang="en-US" dirty="0" smtClean="0"/>
              <a:t>معيقات</a:t>
            </a:r>
            <a:r>
              <a:rPr lang="ar-SA" altLang="en-US" dirty="0" smtClean="0"/>
              <a:t> التواصل                </a:t>
            </a:r>
            <a:endParaRPr lang="en-US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8185B23-5D87-4985-BAA5-ABC6E28C20BF}"/>
              </a:ext>
            </a:extLst>
          </p:cNvPr>
          <p:cNvSpPr/>
          <p:nvPr/>
        </p:nvSpPr>
        <p:spPr>
          <a:xfrm>
            <a:off x="610663" y="1708370"/>
            <a:ext cx="37354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/>
              <a:t>أنظمة ا</a:t>
            </a:r>
            <a:r>
              <a:rPr lang="ar-JO" sz="2800" dirty="0" smtClean="0"/>
              <a:t>لإت</a:t>
            </a:r>
            <a:r>
              <a:rPr lang="ar-SA" sz="2800" dirty="0" smtClean="0"/>
              <a:t>صال</a:t>
            </a:r>
            <a:r>
              <a:rPr lang="ar-JO" sz="2800" dirty="0" smtClean="0"/>
              <a:t> غير المتاحة والتي </a:t>
            </a:r>
            <a:r>
              <a:rPr lang="ar-SA" sz="2800" dirty="0" smtClean="0"/>
              <a:t> يتعذر الوصول إليها تمنع الوصول إلى المعلومات والمعرفة وفرص </a:t>
            </a:r>
            <a:r>
              <a:rPr lang="ar-JO" sz="2800" dirty="0" smtClean="0"/>
              <a:t>ا</a:t>
            </a:r>
            <a:r>
              <a:rPr lang="ar-SA" sz="2800" dirty="0" smtClean="0"/>
              <a:t>لمشاركة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0C76F18-EC98-4878-960C-5A49D5201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160" y="1708370"/>
            <a:ext cx="4262670" cy="287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18364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altLang="en-US" dirty="0" smtClean="0"/>
              <a:t>ال</a:t>
            </a:r>
            <a:r>
              <a:rPr lang="ar-JO" altLang="en-US" dirty="0" smtClean="0"/>
              <a:t>معيقات</a:t>
            </a:r>
            <a:r>
              <a:rPr lang="ar-SA" altLang="en-US" dirty="0" smtClean="0"/>
              <a:t> المؤسسية              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5A930D7-1EFC-4E8E-A92F-37AA28A17AD9}"/>
              </a:ext>
            </a:extLst>
          </p:cNvPr>
          <p:cNvSpPr/>
          <p:nvPr/>
        </p:nvSpPr>
        <p:spPr>
          <a:xfrm>
            <a:off x="473713" y="1447800"/>
            <a:ext cx="409193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/>
              <a:t>تشمل ال</a:t>
            </a:r>
            <a:r>
              <a:rPr lang="ar-JO" sz="2800" dirty="0" smtClean="0"/>
              <a:t>عوائق</a:t>
            </a:r>
            <a:r>
              <a:rPr lang="ar-SA" sz="2800" dirty="0" smtClean="0"/>
              <a:t> المؤسسية القوانين, السياسات, الاستراتيجيات أو الممارسات التي تميز ضد الأشخاص ذوي الإعاقة</a:t>
            </a:r>
          </a:p>
          <a:p>
            <a:pPr algn="r" rtl="1"/>
            <a:endParaRPr lang="ar-SA" sz="2800" dirty="0" smtClean="0"/>
          </a:p>
          <a:p>
            <a:pPr algn="r" rtl="1"/>
            <a:r>
              <a:rPr lang="ar-SA" sz="2800" dirty="0" smtClean="0"/>
              <a:t>لا يزال لدى العديد من البلدان قوانين تق</a:t>
            </a:r>
            <a:r>
              <a:rPr lang="ar-JO" sz="2800" dirty="0" smtClean="0"/>
              <a:t>يي</a:t>
            </a:r>
            <a:r>
              <a:rPr lang="ar-SA" sz="2800" dirty="0" smtClean="0"/>
              <a:t>دية ، لا سيما تلك التي تؤثر على الأشخاص ذوي الإعاقات النفسية أو الذهنية</a:t>
            </a:r>
            <a:endParaRPr lang="en-GB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D3F8AB80-21B7-4052-9977-604F60989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981" y="1040844"/>
            <a:ext cx="3819525" cy="26098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0A5CC2E-013B-485E-88FE-DA8DCD7D071C}"/>
              </a:ext>
            </a:extLst>
          </p:cNvPr>
          <p:cNvSpPr/>
          <p:nvPr/>
        </p:nvSpPr>
        <p:spPr>
          <a:xfrm>
            <a:off x="4709919" y="3650694"/>
            <a:ext cx="40919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/>
              <a:t>قد لا يكون </a:t>
            </a:r>
            <a:r>
              <a:rPr lang="ar-JO" sz="2800" dirty="0" smtClean="0"/>
              <a:t> التمييز </a:t>
            </a:r>
            <a:r>
              <a:rPr lang="ar-SA" sz="2800" dirty="0" smtClean="0"/>
              <a:t>مقصود</a:t>
            </a:r>
            <a:r>
              <a:rPr lang="ar-JO" sz="2800" dirty="0" smtClean="0"/>
              <a:t>ا </a:t>
            </a:r>
            <a:r>
              <a:rPr lang="ar-SA" sz="2800" dirty="0" smtClean="0"/>
              <a:t>ولكن يمكن للأنظمة </a:t>
            </a:r>
            <a:r>
              <a:rPr lang="ar-JO" sz="2800" dirty="0" smtClean="0"/>
              <a:t>إ</a:t>
            </a:r>
            <a:r>
              <a:rPr lang="ar-SA" sz="2800" dirty="0" smtClean="0"/>
              <a:t>ستبعاد الأشخاص ذوي الإعاقة بشكل غير مباشر من خلال عدم أخذ احتياجاتهم في عين الاعتبار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65061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DA152F62-0C35-4124-A50A-A6F6C553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</p:spPr>
        <p:txBody>
          <a:bodyPr/>
          <a:lstStyle/>
          <a:p>
            <a:pPr algn="ctr" rtl="1"/>
            <a:r>
              <a:rPr lang="ar-JO" sz="3200" dirty="0" smtClean="0"/>
              <a:t>     اللغة الإعاقة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BCF836E-4C4C-40AF-930E-45DB20435E86}"/>
              </a:ext>
            </a:extLst>
          </p:cNvPr>
          <p:cNvSpPr/>
          <p:nvPr/>
        </p:nvSpPr>
        <p:spPr>
          <a:xfrm>
            <a:off x="203243" y="1853824"/>
            <a:ext cx="513075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 algn="r" rtl="1">
              <a:buFont typeface="Arial" panose="020B0604020202020204" pitchFamily="34" charset="0"/>
              <a:buChar char="•"/>
            </a:pPr>
            <a:r>
              <a:rPr lang="ar-SA" sz="2800" dirty="0" smtClean="0"/>
              <a:t>مصطلحات الإعاقة تتطور - لا مانع من ارتكاب الأخطاء!</a:t>
            </a:r>
          </a:p>
          <a:p>
            <a:pPr marL="571500" lvl="0" indent="-571500" algn="r" rtl="1"/>
            <a:endParaRPr lang="ar-SA" sz="2800" dirty="0" smtClean="0"/>
          </a:p>
          <a:p>
            <a:pPr marL="571500" lvl="0" indent="-571500" algn="r" rtl="1"/>
            <a:r>
              <a:rPr lang="ar-SA" sz="2800" dirty="0" smtClean="0"/>
              <a:t> </a:t>
            </a:r>
          </a:p>
          <a:p>
            <a:pPr marL="571500" lvl="0" indent="-571500" algn="r" rtl="1">
              <a:buFont typeface="Arial" panose="020B0604020202020204" pitchFamily="34" charset="0"/>
              <a:buChar char="•"/>
            </a:pPr>
            <a:r>
              <a:rPr lang="ar-SA" sz="2800" dirty="0" smtClean="0"/>
              <a:t>يُنصح باستخدام لغة الشخص أولاً بدلاً من الإشارة إلى الشخص من خلال نقاط ضعفه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855395"/>
            <a:ext cx="3424354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76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DA152F62-0C35-4124-A50A-A6F6C553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580" y="152401"/>
            <a:ext cx="8171173" cy="762000"/>
          </a:xfrm>
        </p:spPr>
        <p:txBody>
          <a:bodyPr/>
          <a:lstStyle/>
          <a:p>
            <a:pPr algn="r" rtl="1"/>
            <a:r>
              <a:rPr lang="ar-JO" sz="3200" dirty="0" smtClean="0"/>
              <a:t>لغة الإعاقة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B71771F9-4652-4238-BD5D-0BFA0A34D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856616"/>
              </p:ext>
            </p:extLst>
          </p:nvPr>
        </p:nvGraphicFramePr>
        <p:xfrm>
          <a:off x="327353" y="914401"/>
          <a:ext cx="8534400" cy="5410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>
                  <a:extLst>
                    <a:ext uri="{9D8B030D-6E8A-4147-A177-3AD203B41FA5}">
                      <a16:colId xmlns:a16="http://schemas.microsoft.com/office/drawing/2014/main" xmlns="" val="3228341991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xmlns="" val="663673290"/>
                    </a:ext>
                  </a:extLst>
                </a:gridCol>
              </a:tblGrid>
              <a:tr h="410529"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b="1" dirty="0" smtClean="0">
                          <a:solidFill>
                            <a:schemeClr val="tx1"/>
                          </a:solidFill>
                          <a:effectLst/>
                        </a:rPr>
                        <a:t>بدلا من هذا 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b="1" dirty="0" smtClean="0">
                          <a:solidFill>
                            <a:schemeClr val="tx1"/>
                          </a:solidFill>
                          <a:effectLst/>
                        </a:rPr>
                        <a:t>جرب هذا 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1367692463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المعاق، العاجز، المعاقون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شخص ذوعجز، شخص ذو إعاقة، أشخاص ذوي إعاقة </a:t>
                      </a: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1353047467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شخص طبيعي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شخص غير ذي إعاقة / من غير ذوي الإعاقة، شخص مبصر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856767089"/>
                  </a:ext>
                </a:extLst>
              </a:tr>
              <a:tr h="1030540"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متخلف أو معتوه/مجنون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شخص ذو إعاقة نفسية- اجتماعية أو عجز نفسي أو شخص يعاني لديه من مرض ذهني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4046087796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متخلف عقلياً،  معاق عقلياً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شخص ذو إعاقة ذهنية/شخص ذو صعوبة في التعلم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2445543137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"الأعمى" / "الضرير" "عاجز بصرياً"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شخص كفيف/ شخص لديه ضعف في البصر/ شخص ذو إعاقة بصرية جزئية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3348731985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يعاني من فقدان السمع، أطرش وأطرم، أطرش وأخرس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dirty="0" smtClean="0">
                          <a:solidFill>
                            <a:schemeClr val="tx1"/>
                          </a:solidFill>
                          <a:effectLst/>
                        </a:rPr>
                        <a:t>شخص أصم / شخص ضعيف السمع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2276624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3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أهداف هذه الجلسة: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54CC10B-06ED-474B-A5FB-D37858A0B86E}"/>
              </a:ext>
            </a:extLst>
          </p:cNvPr>
          <p:cNvSpPr/>
          <p:nvPr/>
        </p:nvSpPr>
        <p:spPr>
          <a:xfrm>
            <a:off x="480064" y="1681929"/>
            <a:ext cx="8183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r" rtl="1">
              <a:buFont typeface="Arial" panose="020B0604020202020204" pitchFamily="34" charset="0"/>
              <a:buChar char="•"/>
            </a:pPr>
            <a:r>
              <a:rPr lang="ar-SA" sz="2800" dirty="0" smtClean="0"/>
              <a:t>تعريف الإعاقة حسب الوصف الوارد في اتفاقية الأمم المتحدة لحقوق الأشخاص ذوي الإعاقة.</a:t>
            </a:r>
            <a:endParaRPr lang="en-US" sz="28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r>
              <a:rPr lang="ar-SA" sz="2800" dirty="0" smtClean="0"/>
              <a:t>تحديد المعيقات التي يواجهها الأشخاص ذوالإعاقة في العمل الإنساني وكيفية التخفيف منها.</a:t>
            </a:r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endParaRPr lang="ar-SA" sz="2800" dirty="0" smtClean="0"/>
          </a:p>
          <a:p>
            <a:pPr marL="285750" lvl="0" indent="-285750" algn="r" rtl="1">
              <a:buFont typeface="Arial" panose="020B0604020202020204" pitchFamily="34" charset="0"/>
              <a:buChar char="•"/>
            </a:pPr>
            <a:r>
              <a:rPr lang="ar-SA" sz="2800" dirty="0" smtClean="0"/>
              <a:t>استخدم لغة السياق المناسبة في مناقشة الإعاقة.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77263A-11E4-4EB3-825E-878A5FD52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فهم الإعاقة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B874260-75E5-4E35-A94D-98ABF19B7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Content Placeholder 4" descr=" A picture of 6 blind men feeling an elephant for the first time and what they are imagining in their minds.">
            <a:extLst>
              <a:ext uri="{FF2B5EF4-FFF2-40B4-BE49-F238E27FC236}">
                <a16:creationId xmlns:a16="http://schemas.microsoft.com/office/drawing/2014/main" xmlns="" id="{A36467EA-EDB6-4ED4-AA17-0536CD5C0F6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53826"/>
            <a:ext cx="8039674" cy="4514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44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3200" dirty="0" smtClean="0">
                <a:ea typeface="Verdana" panose="020B0604030504040204" pitchFamily="34" charset="0"/>
              </a:rPr>
              <a:t>تحول النم</a:t>
            </a:r>
            <a:r>
              <a:rPr lang="ar-JO" sz="3200" dirty="0" smtClean="0">
                <a:ea typeface="Verdana" panose="020B0604030504040204" pitchFamily="34" charset="0"/>
              </a:rPr>
              <a:t>ا</a:t>
            </a:r>
            <a:r>
              <a:rPr lang="ar-SA" sz="3200" dirty="0" smtClean="0">
                <a:ea typeface="Verdana" panose="020B0604030504040204" pitchFamily="34" charset="0"/>
              </a:rPr>
              <a:t>ذج في مفاهيم ذوي الإعاقة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2DE511E-BAB3-47F8-B45D-5077DCC8E6B2}"/>
              </a:ext>
            </a:extLst>
          </p:cNvPr>
          <p:cNvSpPr/>
          <p:nvPr/>
        </p:nvSpPr>
        <p:spPr>
          <a:xfrm>
            <a:off x="476859" y="1592139"/>
            <a:ext cx="43237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ar-SA" sz="2400" dirty="0" smtClean="0">
                <a:ea typeface="Verdana" panose="020B0604030504040204" pitchFamily="34" charset="0"/>
              </a:rPr>
              <a:t>الإعاقة هي مفهوم متعدد الأبعاد ومتطور (سلسلة متصلة).</a:t>
            </a:r>
          </a:p>
          <a:p>
            <a:pPr marL="285750" lvl="0" indent="-285750" algn="r" rtl="1">
              <a:spcAft>
                <a:spcPts val="600"/>
              </a:spcAft>
            </a:pPr>
            <a:endParaRPr lang="ar-SA" sz="2400" dirty="0" smtClean="0">
              <a:ea typeface="Verdana" panose="020B0604030504040204" pitchFamily="34" charset="0"/>
            </a:endParaRPr>
          </a:p>
          <a:p>
            <a:pPr marL="285750" lvl="0" indent="-2857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ar-SA" sz="2400" dirty="0" smtClean="0">
                <a:ea typeface="Verdana" panose="020B0604030504040204" pitchFamily="34" charset="0"/>
              </a:rPr>
              <a:t>ليست كل الإعاقات مرئية.</a:t>
            </a:r>
          </a:p>
          <a:p>
            <a:pPr marL="285750" lvl="0" indent="-285750" algn="r" rtl="1">
              <a:spcAft>
                <a:spcPts val="600"/>
              </a:spcAft>
            </a:pPr>
            <a:endParaRPr lang="en-US" sz="2400" dirty="0" smtClean="0">
              <a:ea typeface="Verdana" panose="020B0604030504040204" pitchFamily="34" charset="0"/>
            </a:endParaRPr>
          </a:p>
          <a:p>
            <a:pPr marL="285750" indent="-2857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ar-SA" sz="2400" dirty="0" smtClean="0">
                <a:ea typeface="Verdana" panose="020B0604030504040204" pitchFamily="34" charset="0"/>
              </a:rPr>
              <a:t>ترتبط الإعاقة بالسياق وتتأثر بالمعايير الثقافية.</a:t>
            </a:r>
          </a:p>
          <a:p>
            <a:pPr marL="285750" indent="-285750" algn="r" rtl="1">
              <a:spcAft>
                <a:spcPts val="600"/>
              </a:spcAft>
            </a:pPr>
            <a:endParaRPr lang="ar-SA" sz="2400" dirty="0" smtClean="0">
              <a:ea typeface="Verdana" panose="020B0604030504040204" pitchFamily="34" charset="0"/>
            </a:endParaRPr>
          </a:p>
          <a:p>
            <a:pPr marL="285750" indent="-2857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ar-SA" sz="2400" dirty="0" smtClean="0">
                <a:ea typeface="Verdana" panose="020B0604030504040204" pitchFamily="34" charset="0"/>
              </a:rPr>
              <a:t>مع مرور الزمن، كان هناك تحول نموذجي في فهم ذوي الإعاقة.</a:t>
            </a:r>
            <a:endParaRPr lang="en-GB" sz="2400" dirty="0">
              <a:ea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1" y="1369973"/>
            <a:ext cx="4190999" cy="447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81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pPr algn="r" rtl="1"/>
            <a:r>
              <a:rPr lang="ar-JO" sz="3200" dirty="0" smtClean="0"/>
              <a:t>ال</a:t>
            </a:r>
            <a:r>
              <a:rPr lang="ar-SA" sz="3200" dirty="0" smtClean="0"/>
              <a:t>نهج الخيري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/>
              <a:t>الفكرة المتواردة بأن الأنشطة هي التي تساعد الشخص</a:t>
            </a:r>
            <a:r>
              <a:rPr lang="ar-JO" sz="2800" dirty="0" smtClean="0"/>
              <a:t> ذوالإعاقة </a:t>
            </a:r>
            <a:r>
              <a:rPr lang="ar-SA" sz="2800" dirty="0" smtClean="0"/>
              <a:t>الذي يعتبر عاجزًا وخارج المجتمع العادي 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B0FDB32-C4E8-4AD7-944A-C62B3D851790}"/>
              </a:ext>
            </a:extLst>
          </p:cNvPr>
          <p:cNvSpPr/>
          <p:nvPr/>
        </p:nvSpPr>
        <p:spPr>
          <a:xfrm>
            <a:off x="500536" y="3113965"/>
            <a:ext cx="7814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ea typeface="Verdana" panose="020B0604030504040204" pitchFamily="34" charset="0"/>
              </a:rPr>
              <a:t>الخصائص:</a:t>
            </a:r>
          </a:p>
          <a:p>
            <a:endParaRPr lang="en-US" sz="2000" b="1" dirty="0">
              <a:ea typeface="Verdana" panose="020B0604030504040204" pitchFamily="34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يُعتبر الأشخاص ذوو الإعاقة ”غير محظوظ</a:t>
            </a:r>
            <a:r>
              <a:rPr lang="ar-JO" sz="2000" dirty="0" smtClean="0">
                <a:ea typeface="Verdana" panose="020B0604030504040204" pitchFamily="34" charset="0"/>
              </a:rPr>
              <a:t>ين</a:t>
            </a:r>
            <a:r>
              <a:rPr lang="ar-SA" sz="2000" dirty="0" smtClean="0">
                <a:ea typeface="Verdana" panose="020B0604030504040204" pitchFamily="34" charset="0"/>
              </a:rPr>
              <a:t>" أو "معتمدين" أو "عاجزين”.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SA" sz="2000" dirty="0" smtClean="0">
              <a:ea typeface="Verdana" panose="020B0604030504040204" pitchFamily="34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يعتبر الأشخاص ذوو الإعاقة أشخاصًا يحتاجون إلى ال</a:t>
            </a:r>
            <a:r>
              <a:rPr lang="ar-SA" sz="2000" dirty="0" smtClean="0"/>
              <a:t>رأفة </a:t>
            </a:r>
            <a:r>
              <a:rPr lang="ar-SA" sz="2000" dirty="0" smtClean="0">
                <a:ea typeface="Verdana" panose="020B0604030504040204" pitchFamily="34" charset="0"/>
              </a:rPr>
              <a:t>والإحسان.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SA" sz="2000" dirty="0" smtClean="0">
              <a:ea typeface="Verdana" panose="020B0604030504040204" pitchFamily="34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dirty="0" smtClean="0"/>
              <a:t>ينظر إلى الأشخاص ذوي الإعاقة ويحتفظ بهم كمجموعة منفصلة.</a:t>
            </a:r>
            <a:endParaRPr lang="fr-FR" sz="2000" dirty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99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pPr algn="r" rtl="1"/>
            <a:r>
              <a:rPr lang="ar-JO" dirty="0" smtClean="0"/>
              <a:t>ال</a:t>
            </a:r>
            <a:r>
              <a:rPr lang="ar-SA" dirty="0" smtClean="0"/>
              <a:t>نهج الطبي</a:t>
            </a:r>
            <a:br>
              <a:rPr lang="ar-SA" dirty="0" smtClean="0"/>
            </a:b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91824E7-5B18-4CFC-81ED-0ACF67E65148}"/>
              </a:ext>
            </a:extLst>
          </p:cNvPr>
          <p:cNvSpPr/>
          <p:nvPr/>
        </p:nvSpPr>
        <p:spPr>
          <a:xfrm>
            <a:off x="492763" y="1538790"/>
            <a:ext cx="81584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>
                <a:latin typeface="+mj-lt"/>
                <a:ea typeface="Verdana" panose="020B0604030504040204" pitchFamily="34" charset="0"/>
              </a:rPr>
              <a:t>الفكرة المتواردة بأن الأنشطة يمكن أن تصلح شخصًا ذ</a:t>
            </a:r>
            <a:r>
              <a:rPr lang="ar-JO" sz="2800" dirty="0" smtClean="0">
                <a:latin typeface="+mj-lt"/>
                <a:ea typeface="Verdana" panose="020B0604030504040204" pitchFamily="34" charset="0"/>
              </a:rPr>
              <a:t>و</a:t>
            </a:r>
            <a:r>
              <a:rPr lang="ar-SA" sz="2800" dirty="0" smtClean="0">
                <a:latin typeface="+mj-lt"/>
                <a:ea typeface="Verdana" panose="020B0604030504040204" pitchFamily="34" charset="0"/>
              </a:rPr>
              <a:t> إعاقة</a:t>
            </a:r>
            <a:r>
              <a:rPr lang="ar-JO" sz="2800" dirty="0" smtClean="0">
                <a:latin typeface="+mj-lt"/>
                <a:ea typeface="Verdana" panose="020B0604030504040204" pitchFamily="34" charset="0"/>
              </a:rPr>
              <a:t> والذي </a:t>
            </a:r>
            <a:r>
              <a:rPr lang="ar-SA" sz="2800" dirty="0" smtClean="0">
                <a:latin typeface="+mj-lt"/>
                <a:ea typeface="Verdana" panose="020B0604030504040204" pitchFamily="34" charset="0"/>
              </a:rPr>
              <a:t> يعتبر مريضاً ، حتى يتمكن من الانضمام إلى المجتمع الطبيعي.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B0FDB32-C4E8-4AD7-944A-C62B3D851790}"/>
              </a:ext>
            </a:extLst>
          </p:cNvPr>
          <p:cNvSpPr/>
          <p:nvPr/>
        </p:nvSpPr>
        <p:spPr>
          <a:xfrm>
            <a:off x="664674" y="3270337"/>
            <a:ext cx="78146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ea typeface="Verdana" panose="020B0604030504040204" pitchFamily="34" charset="0"/>
              </a:rPr>
              <a:t>الخصائص: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JO" sz="2000" dirty="0" smtClean="0"/>
              <a:t>ينظر الى</a:t>
            </a:r>
            <a:r>
              <a:rPr lang="ar-SA" sz="2000" dirty="0" smtClean="0"/>
              <a:t> الإعاقة كمشكلة متأصلة </a:t>
            </a:r>
            <a:r>
              <a:rPr lang="ar-JO" sz="2000" dirty="0" smtClean="0"/>
              <a:t> وكامنة </a:t>
            </a:r>
            <a:r>
              <a:rPr lang="ar-SA" sz="2000" dirty="0" smtClean="0"/>
              <a:t>في الشخص.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dirty="0" smtClean="0"/>
              <a:t>يركز على ضعف </a:t>
            </a:r>
            <a:r>
              <a:rPr lang="ar-JO" sz="2000" dirty="0" smtClean="0"/>
              <a:t>وعجز</a:t>
            </a:r>
            <a:r>
              <a:rPr lang="ar-SA" sz="2000" dirty="0" smtClean="0"/>
              <a:t>الشخص باعتباره </a:t>
            </a:r>
            <a:r>
              <a:rPr lang="ar-JO" sz="2000" dirty="0" smtClean="0"/>
              <a:t>عائقا</a:t>
            </a:r>
            <a:r>
              <a:rPr lang="ar-SA" sz="2000" dirty="0" smtClean="0"/>
              <a:t>.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dirty="0" smtClean="0"/>
              <a:t>يسعى إلى "علاج" أو "تحسين" الأفراد </a:t>
            </a:r>
            <a:r>
              <a:rPr lang="ar-JO" sz="2000" dirty="0" smtClean="0"/>
              <a:t>كي يتلائمون مع </a:t>
            </a:r>
            <a:r>
              <a:rPr lang="ar-SA" sz="2000" dirty="0" smtClean="0"/>
              <a:t>المجتمع.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dirty="0" smtClean="0"/>
              <a:t>ي</a:t>
            </a:r>
            <a:r>
              <a:rPr lang="ar-JO" sz="2000" dirty="0" smtClean="0"/>
              <a:t>عرف</a:t>
            </a:r>
            <a:r>
              <a:rPr lang="ar-SA" sz="2000" dirty="0" smtClean="0"/>
              <a:t> الشخص</a:t>
            </a:r>
            <a:r>
              <a:rPr lang="ar-JO" sz="2000" dirty="0" smtClean="0"/>
              <a:t> ذو</a:t>
            </a:r>
            <a:r>
              <a:rPr lang="ar-SA" sz="2000" dirty="0" smtClean="0"/>
              <a:t> </a:t>
            </a:r>
            <a:r>
              <a:rPr lang="ar-JO" sz="2000" dirty="0" smtClean="0"/>
              <a:t>ال</a:t>
            </a:r>
            <a:r>
              <a:rPr lang="ar-SA" sz="2000" dirty="0" smtClean="0"/>
              <a:t>إعاقة كمريض لديه احتياجات طبية .</a:t>
            </a:r>
            <a:r>
              <a:rPr lang="fr-FR" sz="2000" dirty="0">
                <a:ea typeface="Verdana" panose="020B060403050404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65612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pPr algn="r" rtl="1"/>
            <a:r>
              <a:rPr lang="ar-SA" dirty="0" smtClean="0"/>
              <a:t>النهج الاجتماعي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>
                <a:latin typeface="+mj-lt"/>
                <a:ea typeface="Verdana" panose="020B0604030504040204" pitchFamily="34" charset="0"/>
              </a:rPr>
              <a:t>فكرة أن المشكلة تكمن في المجتمع ، أنه يسبب العوائق ، سواء كانت اجتماعية أو مؤسسية أو اقتصادية أو سياسية ، يتم استبعاد الأشخاص ذوي الإعاقة.</a:t>
            </a:r>
            <a:endParaRPr lang="en-US" sz="28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B0FDB32-C4E8-4AD7-944A-C62B3D851790}"/>
              </a:ext>
            </a:extLst>
          </p:cNvPr>
          <p:cNvSpPr/>
          <p:nvPr/>
        </p:nvSpPr>
        <p:spPr>
          <a:xfrm>
            <a:off x="664674" y="3270337"/>
            <a:ext cx="7814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ea typeface="Verdana" panose="020B0604030504040204" pitchFamily="34" charset="0"/>
              </a:rPr>
              <a:t>الخصائص: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يركز على المجتمع ، وليس الأشخاص ذوي الإعاقة ، كمشكلة.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يعتبر الأشخاص ذوي الإعاقة جزءًا من المجتمع ، بدلاً من </a:t>
            </a:r>
            <a:r>
              <a:rPr lang="ar-JO" sz="2000" dirty="0" smtClean="0">
                <a:ea typeface="Verdana" panose="020B0604030504040204" pitchFamily="34" charset="0"/>
              </a:rPr>
              <a:t>فصلهم </a:t>
            </a:r>
            <a:endParaRPr lang="ar-SA" sz="2000" dirty="0" smtClean="0">
              <a:ea typeface="Verdana" panose="020B0604030504040204" pitchFamily="34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يعتبر الإعاقة نتيجة اجتماعية للضعف</a:t>
            </a:r>
            <a:r>
              <a:rPr lang="ar-JO" sz="2000" dirty="0" smtClean="0">
                <a:ea typeface="Verdana" panose="020B0604030504040204" pitchFamily="34" charset="0"/>
              </a:rPr>
              <a:t> او الإعتلال </a:t>
            </a:r>
            <a:endParaRPr lang="ar-SA" sz="2000" dirty="0" smtClean="0">
              <a:ea typeface="Verdana" panose="020B0604030504040204" pitchFamily="34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تركز الأنشطة على تحديد وإزالة العوائق المواجهة والبيئية والمؤسسية التي تمنع الإدماج.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احتياجات الأشخاص ذوي الإعاقة هي نفسها بالنسبة لأولئك </a:t>
            </a:r>
            <a:r>
              <a:rPr lang="ar-JO" sz="2000" dirty="0" smtClean="0">
                <a:ea typeface="Verdana" panose="020B0604030504040204" pitchFamily="34" charset="0"/>
              </a:rPr>
              <a:t>من غير ذوي الإعاقة</a:t>
            </a:r>
            <a:r>
              <a:rPr lang="ar-SA" sz="2000" dirty="0" smtClean="0">
                <a:ea typeface="Verdana" panose="020B0604030504040204" pitchFamily="34" charset="0"/>
              </a:rPr>
              <a:t>.</a:t>
            </a:r>
            <a:endParaRPr lang="fr-FR" sz="2000" dirty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853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pPr algn="r" rtl="1"/>
            <a:r>
              <a:rPr lang="ar-SA" dirty="0" smtClean="0"/>
              <a:t>النهج القائم على الحقوق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>
                <a:latin typeface="+mj-lt"/>
              </a:rPr>
              <a:t>فكرة أننا يجب أن نركز على</a:t>
            </a:r>
            <a:r>
              <a:rPr lang="ar-JO" sz="2800" dirty="0" smtClean="0">
                <a:latin typeface="+mj-lt"/>
              </a:rPr>
              <a:t> المساواة</a:t>
            </a:r>
            <a:r>
              <a:rPr lang="ar-SA" sz="2800" dirty="0" smtClean="0">
                <a:latin typeface="+mj-lt"/>
              </a:rPr>
              <a:t> الإنصاف بالحقوق وأن نركزإلى </a:t>
            </a:r>
            <a:r>
              <a:rPr lang="ar-JO" sz="2800" dirty="0" smtClean="0">
                <a:latin typeface="+mj-lt"/>
              </a:rPr>
              <a:t>إدماج</a:t>
            </a:r>
            <a:r>
              <a:rPr lang="ar-SA" sz="2800" dirty="0" smtClean="0">
                <a:latin typeface="+mj-lt"/>
              </a:rPr>
              <a:t> جميع الناس على قدم المساواة في المجتمع بغض النظر عن الخلفي</a:t>
            </a:r>
            <a:r>
              <a:rPr lang="ar-JO" sz="2800" dirty="0" smtClean="0">
                <a:latin typeface="+mj-lt"/>
              </a:rPr>
              <a:t>اتهم </a:t>
            </a:r>
            <a:r>
              <a:rPr lang="ar-SA" sz="2800" dirty="0" smtClean="0">
                <a:latin typeface="+mj-lt"/>
              </a:rPr>
              <a:t>أو </a:t>
            </a:r>
            <a:r>
              <a:rPr lang="ar-JO" sz="2800" dirty="0" smtClean="0">
                <a:latin typeface="+mj-lt"/>
              </a:rPr>
              <a:t>سماتهم</a:t>
            </a:r>
            <a:r>
              <a:rPr lang="ar-SA" sz="2800" dirty="0" smtClean="0">
                <a:latin typeface="+mj-lt"/>
              </a:rPr>
              <a:t>.</a:t>
            </a:r>
            <a:endParaRPr lang="en-US" sz="28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B0FDB32-C4E8-4AD7-944A-C62B3D851790}"/>
              </a:ext>
            </a:extLst>
          </p:cNvPr>
          <p:cNvSpPr/>
          <p:nvPr/>
        </p:nvSpPr>
        <p:spPr>
          <a:xfrm>
            <a:off x="664674" y="3270337"/>
            <a:ext cx="7814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ea typeface="Verdana" panose="020B0604030504040204" pitchFamily="34" charset="0"/>
              </a:rPr>
              <a:t>الخصائص: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تحتاج القوانين والسياسات إلى ضمان إزالة العوائق التي أنشأها المجتمع,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دعم المساواة في الوصول هو حق أساسي من حقوق الإنسان يمكن لأي شخص المطالبة به.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العنصران الرئيسيان في النهج القائم على الحقوق هما التمكين والمساءلة.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يشير التمكين إلى مشاركة الأشخاص ذوي الإعاقة كأصحاب مصلحة نشطين.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ea typeface="Verdana" panose="020B0604030504040204" pitchFamily="34" charset="0"/>
              </a:rPr>
              <a:t>وتتعلق المساءلة بواجب المؤسسات والهياكل العامة بتنفيذ هذه الحقوق وتبرير نوعية وكمية تنفيذها. </a:t>
            </a:r>
            <a:r>
              <a:rPr lang="fr-FR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47472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2800" dirty="0">
                <a:ea typeface="Verdana" panose="020B0604030504040204" pitchFamily="34" charset="0"/>
              </a:rPr>
              <a:t>مفهوم الإعاقة ضمن سياق حقوق الاشخاص ذوي الإعاقة للامم المتحدة </a:t>
            </a:r>
            <a:r>
              <a:rPr lang="ar-JO" sz="2800" dirty="0" smtClean="0">
                <a:ea typeface="Verdana" panose="020B0604030504040204" pitchFamily="34" charset="0"/>
              </a:rPr>
              <a:t>-</a:t>
            </a:r>
            <a:r>
              <a:rPr lang="en-GB" sz="2800" dirty="0" smtClean="0">
                <a:ea typeface="Verdana" panose="020B0604030504040204" pitchFamily="34" charset="0"/>
              </a:rPr>
              <a:t>UNCRPD </a:t>
            </a:r>
            <a:endParaRPr lang="ar-SA" sz="2800" dirty="0">
              <a:ea typeface="Verdan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C6819578-5423-4F69-8B7A-D3E3D7F9651F}"/>
              </a:ext>
            </a:extLst>
          </p:cNvPr>
          <p:cNvSpPr/>
          <p:nvPr/>
        </p:nvSpPr>
        <p:spPr>
          <a:xfrm>
            <a:off x="476546" y="1448780"/>
            <a:ext cx="83259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dirty="0" smtClean="0">
                <a:ea typeface="Verdana" panose="020B0604030504040204" pitchFamily="34" charset="0"/>
              </a:rPr>
              <a:t>يشمل الأشخاص ذوو الإعاقة </a:t>
            </a:r>
            <a:r>
              <a:rPr lang="ar-JO" sz="2800" dirty="0" smtClean="0">
                <a:ea typeface="Verdana" panose="020B0604030504040204" pitchFamily="34" charset="0"/>
              </a:rPr>
              <a:t>اولئك </a:t>
            </a:r>
            <a:r>
              <a:rPr lang="ar-SA" sz="2800" dirty="0" smtClean="0">
                <a:ea typeface="Verdana" panose="020B0604030504040204" pitchFamily="34" charset="0"/>
              </a:rPr>
              <a:t>الذي</a:t>
            </a:r>
            <a:r>
              <a:rPr lang="ar-JO" sz="2800" dirty="0" smtClean="0">
                <a:ea typeface="Verdana" panose="020B0604030504040204" pitchFamily="34" charset="0"/>
              </a:rPr>
              <a:t>ن</a:t>
            </a:r>
            <a:r>
              <a:rPr lang="ar-SA" sz="2800" dirty="0" smtClean="0">
                <a:ea typeface="Verdana" panose="020B0604030504040204" pitchFamily="34" charset="0"/>
              </a:rPr>
              <a:t> </a:t>
            </a:r>
            <a:r>
              <a:rPr lang="ar-JO" sz="2800" dirty="0" smtClean="0">
                <a:ea typeface="Verdana" panose="020B0604030504040204" pitchFamily="34" charset="0"/>
              </a:rPr>
              <a:t>لديهم</a:t>
            </a:r>
            <a:endParaRPr lang="ar-SA" sz="2800" dirty="0" smtClean="0">
              <a:ea typeface="Verdana" panose="020B0604030504040204" pitchFamily="34" charset="0"/>
            </a:endParaRPr>
          </a:p>
          <a:p>
            <a:pPr algn="ctr"/>
            <a:r>
              <a:rPr lang="ar-JO" sz="2800" dirty="0" smtClean="0">
                <a:ea typeface="Verdana" panose="020B0604030504040204" pitchFamily="34" charset="0"/>
              </a:rPr>
              <a:t>عجز او إعتلال </a:t>
            </a:r>
            <a:r>
              <a:rPr lang="ar-SA" sz="2800" dirty="0" smtClean="0">
                <a:ea typeface="Verdana" panose="020B0604030504040204" pitchFamily="34" charset="0"/>
              </a:rPr>
              <a:t>جسدي وعقلي و</a:t>
            </a:r>
            <a:r>
              <a:rPr lang="ar-JO" sz="2800" dirty="0" smtClean="0">
                <a:ea typeface="Verdana" panose="020B0604030504040204" pitchFamily="34" charset="0"/>
              </a:rPr>
              <a:t>ذهني </a:t>
            </a:r>
            <a:r>
              <a:rPr lang="ar-SA" sz="2800" dirty="0" smtClean="0">
                <a:ea typeface="Verdana" panose="020B0604030504040204" pitchFamily="34" charset="0"/>
              </a:rPr>
              <a:t> أو</a:t>
            </a:r>
          </a:p>
          <a:p>
            <a:pPr algn="ctr"/>
            <a:r>
              <a:rPr lang="ar-JO" sz="2800" dirty="0" smtClean="0">
                <a:ea typeface="Verdana" panose="020B0604030504040204" pitchFamily="34" charset="0"/>
              </a:rPr>
              <a:t>حسي طويل الامد والتي تتفاعل</a:t>
            </a:r>
            <a:endParaRPr lang="ar-SA" sz="2800" dirty="0" smtClean="0">
              <a:ea typeface="Verdana" panose="020B0604030504040204" pitchFamily="34" charset="0"/>
            </a:endParaRPr>
          </a:p>
          <a:p>
            <a:pPr algn="ctr"/>
            <a:r>
              <a:rPr lang="ar-SA" sz="2800" dirty="0" smtClean="0">
                <a:ea typeface="Verdana" panose="020B0604030504040204" pitchFamily="34" charset="0"/>
              </a:rPr>
              <a:t>مع ال</a:t>
            </a:r>
            <a:r>
              <a:rPr lang="ar-JO" sz="2800" dirty="0" smtClean="0">
                <a:ea typeface="Verdana" panose="020B0604030504040204" pitchFamily="34" charset="0"/>
              </a:rPr>
              <a:t>معيقات</a:t>
            </a:r>
            <a:r>
              <a:rPr lang="ar-SA" sz="2800" dirty="0" smtClean="0">
                <a:ea typeface="Verdana" panose="020B0604030504040204" pitchFamily="34" charset="0"/>
              </a:rPr>
              <a:t> المختلفة </a:t>
            </a:r>
            <a:r>
              <a:rPr lang="ar-JO" sz="2800" dirty="0" smtClean="0">
                <a:ea typeface="Verdana" panose="020B0604030504040204" pitchFamily="34" charset="0"/>
              </a:rPr>
              <a:t>قد </a:t>
            </a:r>
            <a:r>
              <a:rPr lang="ar-SA" sz="2800" dirty="0" smtClean="0">
                <a:ea typeface="Verdana" panose="020B0604030504040204" pitchFamily="34" charset="0"/>
              </a:rPr>
              <a:t>ت</a:t>
            </a:r>
            <a:r>
              <a:rPr lang="ar-JO" sz="2800" dirty="0" smtClean="0">
                <a:ea typeface="Verdana" panose="020B0604030504040204" pitchFamily="34" charset="0"/>
              </a:rPr>
              <a:t>منع</a:t>
            </a:r>
            <a:r>
              <a:rPr lang="ar-SA" sz="2800" dirty="0" smtClean="0">
                <a:ea typeface="Verdana" panose="020B0604030504040204" pitchFamily="34" charset="0"/>
              </a:rPr>
              <a:t> مشاركتهم الكاملة والفعالة في المجتمع على قدم المساواة مع الآخرين</a:t>
            </a:r>
          </a:p>
          <a:p>
            <a:pPr algn="ctr"/>
            <a:endParaRPr lang="en-US" sz="2800" dirty="0">
              <a:ea typeface="Verdana" panose="020B0604030504040204" pitchFamily="34" charset="0"/>
            </a:endParaRPr>
          </a:p>
          <a:p>
            <a:pPr algn="ctr"/>
            <a:r>
              <a:rPr lang="ar-JO" sz="2800" b="1" dirty="0" smtClean="0">
                <a:ea typeface="Verdana" panose="020B0604030504040204" pitchFamily="34" charset="0"/>
              </a:rPr>
              <a:t>الأعاقة = العجز + البيئة </a:t>
            </a:r>
            <a:endParaRPr lang="en-GB" sz="28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4050" y="4988210"/>
            <a:ext cx="6810915" cy="175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74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4722</TotalTime>
  <Words>1147</Words>
  <Application>Microsoft Office PowerPoint</Application>
  <PresentationFormat>Affichage à l'écran (4:3)</PresentationFormat>
  <Paragraphs>160</Paragraphs>
  <Slides>19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7" baseType="lpstr">
      <vt:lpstr>Arial</vt:lpstr>
      <vt:lpstr>Nunito (Body)</vt:lpstr>
      <vt:lpstr>Tahoma</vt:lpstr>
      <vt:lpstr>Times New Roman</vt:lpstr>
      <vt:lpstr>Calibri</vt:lpstr>
      <vt:lpstr>Verdana</vt:lpstr>
      <vt:lpstr>Nunito</vt:lpstr>
      <vt:lpstr>HI_Template</vt:lpstr>
      <vt:lpstr>Présentation PowerPoint</vt:lpstr>
      <vt:lpstr>أهداف هذه الجلسة:</vt:lpstr>
      <vt:lpstr>فهم الإعاقة</vt:lpstr>
      <vt:lpstr>تحول النماذج في مفاهيم ذوي الإعاقة</vt:lpstr>
      <vt:lpstr>النهج الخيري</vt:lpstr>
      <vt:lpstr>النهج الطبي </vt:lpstr>
      <vt:lpstr>النهج الاجتماعي</vt:lpstr>
      <vt:lpstr>النهج القائم على الحقوق</vt:lpstr>
      <vt:lpstr>مفهوم الإعاقة ضمن سياق حقوق الاشخاص ذوي الإعاقة للامم المتحدة -UNCRPD </vt:lpstr>
      <vt:lpstr>Présentation PowerPoint</vt:lpstr>
      <vt:lpstr>التصنيف العالمي للأداء الوظيفي ICF</vt:lpstr>
      <vt:lpstr>مثال لنموذج ICF</vt:lpstr>
      <vt:lpstr>ما هي المعيقات/ العوائق؟</vt:lpstr>
      <vt:lpstr>                                        المعيقات السلوكية  </vt:lpstr>
      <vt:lpstr>المعيقات المادية         </vt:lpstr>
      <vt:lpstr>معيقات التواصل                </vt:lpstr>
      <vt:lpstr>المعيقات المؤسسية              </vt:lpstr>
      <vt:lpstr>     اللغة الإعاقة</vt:lpstr>
      <vt:lpstr>لغة الإعاقة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Kate AYKROYD</cp:lastModifiedBy>
  <cp:revision>382</cp:revision>
  <cp:lastPrinted>2017-09-25T09:02:22Z</cp:lastPrinted>
  <dcterms:created xsi:type="dcterms:W3CDTF">2017-09-04T09:36:55Z</dcterms:created>
  <dcterms:modified xsi:type="dcterms:W3CDTF">2019-02-19T11:20:29Z</dcterms:modified>
</cp:coreProperties>
</file>