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21"/>
  </p:notesMasterIdLst>
  <p:handoutMasterIdLst>
    <p:handoutMasterId r:id="rId22"/>
  </p:handoutMasterIdLst>
  <p:sldIdLst>
    <p:sldId id="256" r:id="rId2"/>
    <p:sldId id="286" r:id="rId3"/>
    <p:sldId id="340" r:id="rId4"/>
    <p:sldId id="397" r:id="rId5"/>
    <p:sldId id="335" r:id="rId6"/>
    <p:sldId id="336" r:id="rId7"/>
    <p:sldId id="398" r:id="rId8"/>
    <p:sldId id="399" r:id="rId9"/>
    <p:sldId id="375" r:id="rId10"/>
    <p:sldId id="376" r:id="rId11"/>
    <p:sldId id="400" r:id="rId12"/>
    <p:sldId id="402" r:id="rId13"/>
    <p:sldId id="403" r:id="rId14"/>
    <p:sldId id="338" r:id="rId15"/>
    <p:sldId id="388" r:id="rId16"/>
    <p:sldId id="392" r:id="rId17"/>
    <p:sldId id="393" r:id="rId18"/>
    <p:sldId id="394" r:id="rId19"/>
    <p:sldId id="405" r:id="rId20"/>
  </p:sldIdLst>
  <p:sldSz cx="9144000" cy="6858000" type="screen4x3"/>
  <p:notesSz cx="9926638" cy="6797675"/>
  <p:embeddedFontLst>
    <p:embeddedFont>
      <p:font typeface="Sakkal Majalla" panose="02000000000000000000" pitchFamily="2" charset="-78"/>
      <p:regular r:id="rId23"/>
      <p:bold r:id="rId24"/>
    </p:embeddedFont>
    <p:embeddedFont>
      <p:font typeface="Calibri Light" panose="020F0302020204030204" pitchFamily="34" charset="0"/>
      <p:regular r:id="rId25"/>
      <p:italic r:id="rId26"/>
    </p:embeddedFont>
    <p:embeddedFont>
      <p:font typeface="Nunito" panose="00000500000000000000" pitchFamily="2" charset="0"/>
      <p:regular r:id="rId27"/>
      <p:bold r:id="rId28"/>
      <p:italic r:id="rId29"/>
      <p:boldItalic r:id="rId30"/>
    </p:embeddedFont>
    <p:embeddedFont>
      <p:font typeface="Verdana" panose="020B0604030504040204" pitchFamily="34" charset="0"/>
      <p:regular r:id="rId31"/>
      <p:bold r:id="rId32"/>
      <p:italic r:id="rId33"/>
      <p:boldItalic r:id="rId34"/>
    </p:embeddedFont>
    <p:embeddedFont>
      <p:font typeface="Calibri" panose="020F0502020204030204" pitchFamily="34" charset="0"/>
      <p:regular r:id="rId35"/>
      <p:bold r:id="rId36"/>
      <p:italic r:id="rId37"/>
      <p:boldItalic r:id="rId38"/>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8" autoAdjust="0"/>
    <p:restoredTop sz="86535" autoAdjust="0"/>
  </p:normalViewPr>
  <p:slideViewPr>
    <p:cSldViewPr>
      <p:cViewPr>
        <p:scale>
          <a:sx n="80" d="100"/>
          <a:sy n="80" d="100"/>
        </p:scale>
        <p:origin x="864" y="72"/>
      </p:cViewPr>
      <p:guideLst>
        <p:guide orient="horz" pos="340"/>
        <p:guide orient="horz" pos="4422"/>
        <p:guide pos="3368"/>
        <p:guide pos="5636"/>
        <p:guide pos="6373"/>
        <p:guide pos="363"/>
        <p:guide pos="1667"/>
        <p:guide orient="horz" pos="308"/>
        <p:guide orient="horz" pos="4011"/>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presProps" Target="presProps.xml"/><Relationship Id="rId21" Type="http://schemas.openxmlformats.org/officeDocument/2006/relationships/notesMaster" Target="notesMasters/notesMaster1.xml"/><Relationship Id="rId34" Type="http://schemas.openxmlformats.org/officeDocument/2006/relationships/font" Target="fonts/font12.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custT="1"/>
      <dgm:spPr/>
      <dgm:t>
        <a:bodyPr/>
        <a:lstStyle/>
        <a:p>
          <a:pPr rtl="1"/>
          <a:r>
            <a:rPr lang="ar-JO" sz="2400" b="1" dirty="0" smtClean="0"/>
            <a:t>الخطوة </a:t>
          </a:r>
          <a:r>
            <a:rPr lang="ar-JO" sz="2400" b="1" dirty="0"/>
            <a:t>1</a:t>
          </a:r>
          <a:endParaRPr lang="en-US" sz="2400" b="1" dirty="0"/>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pPr algn="r" rtl="1"/>
          <a:endParaRPr lang="en-US" sz="28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pPr rtl="1"/>
          <a:r>
            <a:rPr lang="ar-JO" sz="2400" dirty="0" smtClean="0"/>
            <a:t>عرف بنفسك وبالاستبيان وما الهدف منه  </a:t>
          </a:r>
          <a:r>
            <a:rPr lang="ar-JO" sz="2400" dirty="0"/>
            <a:t>بحيث يشعر متلقي الاستبيان بالراحة ويعرف ما </a:t>
          </a:r>
          <a:r>
            <a:rPr lang="ar-JO" sz="2400" dirty="0" smtClean="0"/>
            <a:t>التوقع </a:t>
          </a:r>
          <a:endParaRPr lang="en-US" sz="2400" dirty="0"/>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custT="1"/>
      <dgm:spPr/>
      <dgm:t>
        <a:bodyPr/>
        <a:lstStyle/>
        <a:p>
          <a:pPr rtl="1"/>
          <a:r>
            <a:rPr lang="ar-JO" sz="2400" b="1" smtClean="0"/>
            <a:t>الخطوة </a:t>
          </a:r>
          <a:r>
            <a:rPr lang="ar-JO" sz="2400" b="1" dirty="0"/>
            <a:t>2</a:t>
          </a:r>
          <a:endParaRPr lang="en-US" sz="2400" b="1" dirty="0"/>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pPr algn="r" rtl="1"/>
          <a:r>
            <a:rPr lang="ar-JO" sz="2400" b="1" dirty="0" smtClean="0"/>
            <a:t>معلومات </a:t>
          </a:r>
          <a:r>
            <a:rPr lang="ar-JO" sz="2400" b="1" dirty="0"/>
            <a:t>أساسية عن الطفل</a:t>
          </a:r>
          <a:endParaRPr lang="en-US" sz="24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pPr rtl="1"/>
          <a:r>
            <a:rPr lang="en-US" sz="1800" dirty="0" smtClean="0"/>
            <a:t>. </a:t>
          </a:r>
          <a:r>
            <a:rPr lang="ar-JO" sz="2400" b="0" dirty="0" smtClean="0"/>
            <a:t>أسال عن المعلومات الأساسية </a:t>
          </a:r>
          <a:r>
            <a:rPr lang="ar-JO" sz="2400" b="0" dirty="0"/>
            <a:t>عن الطفل ، بما في ذلك </a:t>
          </a:r>
          <a:r>
            <a:rPr lang="ar-JO" sz="2400" b="0" dirty="0" smtClean="0"/>
            <a:t>أسمه وعمره حتى يتم  إدراجه </a:t>
          </a:r>
          <a:r>
            <a:rPr lang="ar-JO" sz="2400" b="0" dirty="0"/>
            <a:t>في الاستبيان حيث يتم إدارته</a:t>
          </a:r>
          <a:endParaRPr lang="en-US" sz="2400" b="0" dirty="0"/>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3D273FC-E940-46E5-A955-CAB684BF6F26}">
      <dgm:prSet phldrT="[Text]" custT="1"/>
      <dgm:spPr/>
      <dgm:t>
        <a:bodyPr/>
        <a:lstStyle/>
        <a:p>
          <a:pPr rtl="1"/>
          <a:r>
            <a:rPr lang="ar-JO" sz="2400" b="1" dirty="0" smtClean="0"/>
            <a:t>الخطوة </a:t>
          </a:r>
          <a:r>
            <a:rPr lang="ar-JO" sz="2400" b="1" dirty="0"/>
            <a:t>3</a:t>
          </a:r>
          <a:endParaRPr lang="en-US" sz="2400" b="1" dirty="0"/>
        </a:p>
      </dgm:t>
    </dgm:pt>
    <dgm:pt modelId="{F34AD769-9771-4D27-88A1-D745EB55F65B}" type="parTrans" cxnId="{FCE97F5C-47FC-453B-9702-628773077040}">
      <dgm:prSet/>
      <dgm:spPr/>
      <dgm:t>
        <a:bodyPr/>
        <a:lstStyle/>
        <a:p>
          <a:endParaRPr lang="en-US"/>
        </a:p>
      </dgm:t>
    </dgm:pt>
    <dgm:pt modelId="{BD38212F-E713-43AA-BD43-1FFE226A7AFB}" type="sibTrans" cxnId="{FCE97F5C-47FC-453B-9702-628773077040}">
      <dgm:prSet/>
      <dgm:spPr/>
      <dgm:t>
        <a:bodyPr/>
        <a:lstStyle/>
        <a:p>
          <a:endParaRPr lang="en-US"/>
        </a:p>
      </dgm:t>
    </dgm:pt>
    <dgm:pt modelId="{62706494-C21E-416A-BB02-D626DC0495F0}">
      <dgm:prSet phldrT="[Text]" custT="1"/>
      <dgm:spPr/>
      <dgm:t>
        <a:bodyPr/>
        <a:lstStyle/>
        <a:p>
          <a:pPr algn="r" rtl="1"/>
          <a:r>
            <a:rPr lang="ar-JO" sz="2400" b="1" dirty="0" smtClean="0"/>
            <a:t>اطرح </a:t>
          </a:r>
          <a:r>
            <a:rPr lang="ar-JO" sz="2400" b="1" dirty="0"/>
            <a:t>الأسئلة</a:t>
          </a:r>
          <a:endParaRPr lang="en-US" sz="2400" b="1" dirty="0"/>
        </a:p>
      </dgm:t>
    </dgm:pt>
    <dgm:pt modelId="{58D04B74-04D7-491E-A4E0-630385C2FCC2}" type="parTrans" cxnId="{4D32231C-6F30-4842-B0C1-02EC99825005}">
      <dgm:prSet/>
      <dgm:spPr/>
      <dgm:t>
        <a:bodyPr/>
        <a:lstStyle/>
        <a:p>
          <a:endParaRPr lang="en-US"/>
        </a:p>
      </dgm:t>
    </dgm:pt>
    <dgm:pt modelId="{249C4035-80C9-4FE7-8444-D4DC6EE058AE}" type="sibTrans" cxnId="{4D32231C-6F30-4842-B0C1-02EC99825005}">
      <dgm:prSet/>
      <dgm:spPr/>
      <dgm:t>
        <a:bodyPr/>
        <a:lstStyle/>
        <a:p>
          <a:endParaRPr lang="en-US"/>
        </a:p>
      </dgm:t>
    </dgm:pt>
    <dgm:pt modelId="{358A19E5-32A9-4FEC-B0B7-E6F26566A975}">
      <dgm:prSet phldrT="[Text]" custT="1"/>
      <dgm:spPr/>
      <dgm:t>
        <a:bodyPr/>
        <a:lstStyle/>
        <a:p>
          <a:pPr rtl="1"/>
          <a:r>
            <a:rPr lang="en-US" sz="2400" dirty="0" smtClean="0"/>
            <a:t> </a:t>
          </a:r>
          <a:r>
            <a:rPr lang="ar-JO" sz="2400" dirty="0" smtClean="0"/>
            <a:t>اطرح </a:t>
          </a:r>
          <a:r>
            <a:rPr lang="ar-JO" sz="2400" dirty="0"/>
            <a:t>أسئلة الاستبيان باستخدام اتفاقيات مشتركة </a:t>
          </a:r>
          <a:r>
            <a:rPr lang="ar-JO" sz="2400" dirty="0" smtClean="0"/>
            <a:t>لتكون </a:t>
          </a:r>
          <a:r>
            <a:rPr lang="ar-JO" sz="2400" dirty="0"/>
            <a:t>البيانات غير متحيزة وقابلة للمقارنة من </a:t>
          </a:r>
          <a:r>
            <a:rPr lang="ar-JO" sz="2400" dirty="0" smtClean="0"/>
            <a:t>جميع </a:t>
          </a:r>
          <a:r>
            <a:rPr lang="ar-JO" sz="2400" dirty="0"/>
            <a:t>متلقي الاستبيان</a:t>
          </a:r>
          <a:endParaRPr lang="en-US" sz="2400" dirty="0"/>
        </a:p>
      </dgm:t>
    </dgm:pt>
    <dgm:pt modelId="{BA180723-58AA-4A1F-B372-EE6C3227B381}" type="parTrans" cxnId="{F6663771-4E79-447A-9B29-C357F617CDA8}">
      <dgm:prSet/>
      <dgm:spPr/>
      <dgm:t>
        <a:bodyPr/>
        <a:lstStyle/>
        <a:p>
          <a:endParaRPr lang="en-US"/>
        </a:p>
      </dgm:t>
    </dgm:pt>
    <dgm:pt modelId="{CDD9303B-E488-4038-9FFB-AC8E5A0FC103}" type="sibTrans" cxnId="{F6663771-4E79-447A-9B29-C357F617CDA8}">
      <dgm:prSet/>
      <dgm:spPr/>
      <dgm:t>
        <a:bodyPr/>
        <a:lstStyle/>
        <a:p>
          <a:endParaRPr lang="en-US"/>
        </a:p>
      </dgm:t>
    </dgm:pt>
    <dgm:pt modelId="{B78CCB91-9FCA-414F-89F0-9457B515B9BB}">
      <dgm:prSet phldrT="[Text]" custT="1"/>
      <dgm:spPr/>
      <dgm:t>
        <a:bodyPr/>
        <a:lstStyle/>
        <a:p>
          <a:endParaRPr lang="en-US" sz="2000" dirty="0"/>
        </a:p>
      </dgm:t>
    </dgm:pt>
    <dgm:pt modelId="{8DAD63C6-1FB1-475C-9611-EDAB2C61FFC2}" type="parTrans" cxnId="{493BE2C0-529D-48D5-8E00-E7D87EDB5E18}">
      <dgm:prSet/>
      <dgm:spPr/>
      <dgm:t>
        <a:bodyPr/>
        <a:lstStyle/>
        <a:p>
          <a:endParaRPr lang="en-US"/>
        </a:p>
      </dgm:t>
    </dgm:pt>
    <dgm:pt modelId="{44C88AEA-7379-4B7F-8734-80A0EE94FC7B}" type="sibTrans" cxnId="{493BE2C0-529D-48D5-8E00-E7D87EDB5E18}">
      <dgm:prSet/>
      <dgm:spPr/>
      <dgm:t>
        <a:bodyPr/>
        <a:lstStyle/>
        <a:p>
          <a:endParaRPr lang="en-US"/>
        </a:p>
      </dgm:t>
    </dgm:pt>
    <dgm:pt modelId="{D39685BC-6C0E-4614-8B23-BF22C94E1CED}">
      <dgm:prSet phldrT="[Text]" custT="1"/>
      <dgm:spPr/>
      <dgm:t>
        <a:bodyPr/>
        <a:lstStyle/>
        <a:p>
          <a:endParaRPr lang="en-US" sz="2000" dirty="0"/>
        </a:p>
      </dgm:t>
    </dgm:pt>
    <dgm:pt modelId="{8130A535-E017-4D8C-A507-73CBE8029CA1}" type="parTrans" cxnId="{8FF019FD-B14F-44FC-BCD2-B2993C026639}">
      <dgm:prSet/>
      <dgm:spPr/>
      <dgm:t>
        <a:bodyPr/>
        <a:lstStyle/>
        <a:p>
          <a:endParaRPr lang="en-US"/>
        </a:p>
      </dgm:t>
    </dgm:pt>
    <dgm:pt modelId="{C7803701-D86C-4D97-92D2-5CBC54D60E33}" type="sibTrans" cxnId="{8FF019FD-B14F-44FC-BCD2-B2993C026639}">
      <dgm:prSet/>
      <dgm:spPr/>
      <dgm:t>
        <a:bodyPr/>
        <a:lstStyle/>
        <a:p>
          <a:endParaRPr lang="en-US"/>
        </a:p>
      </dgm:t>
    </dgm:pt>
    <dgm:pt modelId="{DBD83261-B511-4D59-8980-5F0E0DD52824}">
      <dgm:prSet phldrT="[Text]" custT="1"/>
      <dgm:spPr/>
      <dgm:t>
        <a:bodyPr/>
        <a:lstStyle/>
        <a:p>
          <a:endParaRPr lang="en-US" sz="18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en-US"/>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6" custScaleX="86698" custLinFactNeighborX="-28905" custLinFactNeighborY="4098">
        <dgm:presLayoutVars>
          <dgm:chMax val="0"/>
          <dgm:chPref val="0"/>
          <dgm:bulletEnabled val="1"/>
        </dgm:presLayoutVars>
      </dgm:prSet>
      <dgm:spPr/>
      <dgm:t>
        <a:bodyPr/>
        <a:lstStyle/>
        <a:p>
          <a:endParaRPr lang="en-US"/>
        </a:p>
      </dgm:t>
    </dgm:pt>
    <dgm:pt modelId="{0008A8C9-1F18-4037-9D9C-F4B40889E9C5}" type="pres">
      <dgm:prSet presAssocID="{6FE0EF47-7AC9-4562-86B3-79AC8F48D582}" presName="Parent" presStyleLbl="alignNode1" presStyleIdx="0" presStyleCnt="3" custLinFactX="100000" custLinFactNeighborX="194783" custLinFactNeighborY="4098">
        <dgm:presLayoutVars>
          <dgm:chMax val="3"/>
          <dgm:chPref val="3"/>
          <dgm:bulletEnabled val="1"/>
        </dgm:presLayoutVars>
      </dgm:prSet>
      <dgm:spPr/>
      <dgm:t>
        <a:bodyPr/>
        <a:lstStyle/>
        <a:p>
          <a:endParaRPr lang="en-US"/>
        </a:p>
      </dgm:t>
    </dgm:pt>
    <dgm:pt modelId="{84D55016-7DBC-4C2F-AF14-08AB875A5B0C}" type="pres">
      <dgm:prSet presAssocID="{6FE0EF47-7AC9-4562-86B3-79AC8F48D582}" presName="Accent" presStyleLbl="parChTrans1D1" presStyleIdx="0" presStyleCnt="3"/>
      <dgm:spPr/>
    </dgm:pt>
    <dgm:pt modelId="{93D60F1F-72DD-4F29-81A9-B134C08D0A90}" type="pres">
      <dgm:prSet presAssocID="{6FE0EF47-7AC9-4562-86B3-79AC8F48D582}" presName="Child" presStyleLbl="revTx" presStyleIdx="1" presStyleCnt="6">
        <dgm:presLayoutVars>
          <dgm:chMax val="0"/>
          <dgm:chPref val="0"/>
          <dgm:bulletEnabled val="1"/>
        </dgm:presLayoutVars>
      </dgm:prSet>
      <dgm:spPr/>
      <dgm:t>
        <a:bodyPr/>
        <a:lstStyle/>
        <a:p>
          <a:endParaRPr lang="en-US"/>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6" custScaleX="95839" custLinFactNeighborX="-34690" custLinFactNeighborY="3744">
        <dgm:presLayoutVars>
          <dgm:chMax val="0"/>
          <dgm:chPref val="0"/>
          <dgm:bulletEnabled val="1"/>
        </dgm:presLayoutVars>
      </dgm:prSet>
      <dgm:spPr/>
      <dgm:t>
        <a:bodyPr/>
        <a:lstStyle/>
        <a:p>
          <a:endParaRPr lang="en-US"/>
        </a:p>
      </dgm:t>
    </dgm:pt>
    <dgm:pt modelId="{76BC221D-40A7-401B-B835-1F10F9F51914}" type="pres">
      <dgm:prSet presAssocID="{16505B0D-64EB-445E-B407-7E880D4BFA5F}" presName="Parent" presStyleLbl="alignNode1" presStyleIdx="1" presStyleCnt="3" custLinFactX="100000" custLinFactNeighborX="182953" custLinFactNeighborY="-4169">
        <dgm:presLayoutVars>
          <dgm:chMax val="3"/>
          <dgm:chPref val="3"/>
          <dgm:bulletEnabled val="1"/>
        </dgm:presLayoutVars>
      </dgm:prSet>
      <dgm:spPr/>
      <dgm:t>
        <a:bodyPr/>
        <a:lstStyle/>
        <a:p>
          <a:endParaRPr lang="en-US"/>
        </a:p>
      </dgm:t>
    </dgm:pt>
    <dgm:pt modelId="{3F04C7D6-FF4F-44B7-ABEF-9141C3233C46}" type="pres">
      <dgm:prSet presAssocID="{16505B0D-64EB-445E-B407-7E880D4BFA5F}" presName="Accent" presStyleLbl="parChTrans1D1" presStyleIdx="1" presStyleCnt="3"/>
      <dgm:spPr/>
    </dgm:pt>
    <dgm:pt modelId="{AF5A4931-442E-4740-84ED-C66190FB3A83}" type="pres">
      <dgm:prSet presAssocID="{16505B0D-64EB-445E-B407-7E880D4BFA5F}" presName="Child" presStyleLbl="revTx" presStyleIdx="3" presStyleCnt="6">
        <dgm:presLayoutVars>
          <dgm:chMax val="0"/>
          <dgm:chPref val="0"/>
          <dgm:bulletEnabled val="1"/>
        </dgm:presLayoutVars>
      </dgm:prSet>
      <dgm:spPr/>
      <dgm:t>
        <a:bodyPr/>
        <a:lstStyle/>
        <a:p>
          <a:endParaRPr lang="en-US"/>
        </a:p>
      </dgm:t>
    </dgm:pt>
    <dgm:pt modelId="{BEB99F2B-3577-4FD9-A7BF-5054A0B114B1}" type="pres">
      <dgm:prSet presAssocID="{FE6E6EC9-594B-49BB-ADBC-41CD90443352}" presName="sibTrans" presStyleCnt="0"/>
      <dgm:spPr/>
    </dgm:pt>
    <dgm:pt modelId="{0B4861E7-2403-4E58-88ED-3878F535B135}" type="pres">
      <dgm:prSet presAssocID="{D3D273FC-E940-46E5-A955-CAB684BF6F26}" presName="composite" presStyleCnt="0"/>
      <dgm:spPr/>
    </dgm:pt>
    <dgm:pt modelId="{1391BDFF-7406-4D7F-823A-69FBF9BED461}" type="pres">
      <dgm:prSet presAssocID="{D3D273FC-E940-46E5-A955-CAB684BF6F26}" presName="FirstChild" presStyleLbl="revTx" presStyleIdx="4" presStyleCnt="6" custScaleX="96051" custLinFactNeighborX="-33735" custLinFactNeighborY="-16399">
        <dgm:presLayoutVars>
          <dgm:chMax val="0"/>
          <dgm:chPref val="0"/>
          <dgm:bulletEnabled val="1"/>
        </dgm:presLayoutVars>
      </dgm:prSet>
      <dgm:spPr/>
      <dgm:t>
        <a:bodyPr/>
        <a:lstStyle/>
        <a:p>
          <a:endParaRPr lang="en-US"/>
        </a:p>
      </dgm:t>
    </dgm:pt>
    <dgm:pt modelId="{6AB3A83C-E8B2-42A3-91AF-456B231E0758}" type="pres">
      <dgm:prSet presAssocID="{D3D273FC-E940-46E5-A955-CAB684BF6F26}" presName="Parent" presStyleLbl="alignNode1" presStyleIdx="2" presStyleCnt="3" custLinFactX="100000" custLinFactNeighborX="184974" custLinFactNeighborY="-8486">
        <dgm:presLayoutVars>
          <dgm:chMax val="3"/>
          <dgm:chPref val="3"/>
          <dgm:bulletEnabled val="1"/>
        </dgm:presLayoutVars>
      </dgm:prSet>
      <dgm:spPr/>
      <dgm:t>
        <a:bodyPr/>
        <a:lstStyle/>
        <a:p>
          <a:endParaRPr lang="en-US"/>
        </a:p>
      </dgm:t>
    </dgm:pt>
    <dgm:pt modelId="{C601E055-B6C7-404C-8CE4-4C92C3EA2048}" type="pres">
      <dgm:prSet presAssocID="{D3D273FC-E940-46E5-A955-CAB684BF6F26}" presName="Accent" presStyleLbl="parChTrans1D1" presStyleIdx="2" presStyleCnt="3"/>
      <dgm:spPr/>
    </dgm:pt>
    <dgm:pt modelId="{68A4B832-7DD6-4B3C-9851-FA22563F091D}" type="pres">
      <dgm:prSet presAssocID="{D3D273FC-E940-46E5-A955-CAB684BF6F26}" presName="Child" presStyleLbl="revTx" presStyleIdx="5" presStyleCnt="6">
        <dgm:presLayoutVars>
          <dgm:chMax val="0"/>
          <dgm:chPref val="0"/>
          <dgm:bulletEnabled val="1"/>
        </dgm:presLayoutVars>
      </dgm:prSet>
      <dgm:spPr/>
      <dgm:t>
        <a:bodyPr/>
        <a:lstStyle/>
        <a:p>
          <a:endParaRPr lang="en-US"/>
        </a:p>
      </dgm:t>
    </dgm:pt>
  </dgm:ptLst>
  <dgm:cxnLst>
    <dgm:cxn modelId="{BE3091C3-2EEA-4F7E-93CC-C138E915208E}" srcId="{16505B0D-64EB-445E-B407-7E880D4BFA5F}" destId="{45D8B203-8673-4C8D-911F-D5504048C22D}" srcOrd="0" destOrd="0" parTransId="{CFF50AF7-26A7-49F5-9B0F-01B6A72CE38C}" sibTransId="{6825F84B-F1E3-413B-9C97-A011BFD79436}"/>
    <dgm:cxn modelId="{3C919D6C-5536-4A59-8DB7-D7403EDA1962}" type="presOf" srcId="{D3D273FC-E940-46E5-A955-CAB684BF6F26}" destId="{6AB3A83C-E8B2-42A3-91AF-456B231E0758}" srcOrd="0" destOrd="0" presId="urn:microsoft.com/office/officeart/2011/layout/TabList"/>
    <dgm:cxn modelId="{5D10257E-C977-4410-8C63-2CAC69DAEE63}" type="presOf" srcId="{DBD83261-B511-4D59-8980-5F0E0DD52824}" destId="{AF5A4931-442E-4740-84ED-C66190FB3A83}" srcOrd="0" destOrd="1" presId="urn:microsoft.com/office/officeart/2011/layout/TabList"/>
    <dgm:cxn modelId="{E67BD7A8-6993-4FE4-9B54-F08EB1498AA2}" type="presOf" srcId="{B78CCB91-9FCA-414F-89F0-9457B515B9BB}" destId="{68A4B832-7DD6-4B3C-9851-FA22563F091D}" srcOrd="0" destOrd="2" presId="urn:microsoft.com/office/officeart/2011/layout/TabList"/>
    <dgm:cxn modelId="{14CC36C5-1CC3-4111-99EB-08988BB93C5F}" srcId="{16505B0D-64EB-445E-B407-7E880D4BFA5F}" destId="{3D39B500-76DC-4402-A145-AFAA2414C1C0}" srcOrd="1" destOrd="0" parTransId="{20FEF81F-2F31-49BA-8602-31139323EAC3}" sibTransId="{E80C1BA3-11E8-45A4-802F-00F2F23DD5A0}"/>
    <dgm:cxn modelId="{F6663771-4E79-447A-9B29-C357F617CDA8}" srcId="{D3D273FC-E940-46E5-A955-CAB684BF6F26}" destId="{358A19E5-32A9-4FEC-B0B7-E6F26566A975}" srcOrd="1" destOrd="0" parTransId="{BA180723-58AA-4A1F-B372-EE6C3227B381}" sibTransId="{CDD9303B-E488-4038-9FFB-AC8E5A0FC103}"/>
    <dgm:cxn modelId="{B72B5135-7103-4E57-9052-CA18C73443C1}" type="presOf" srcId="{16505B0D-64EB-445E-B407-7E880D4BFA5F}" destId="{76BC221D-40A7-401B-B835-1F10F9F51914}"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6FCE821A-FF8C-440B-BA67-946A760B80D3}" type="presOf" srcId="{62706494-C21E-416A-BB02-D626DC0495F0}" destId="{1391BDFF-7406-4D7F-823A-69FBF9BED461}"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4C6499A1-AEC7-428B-9C57-FFC177F073C1}" type="presOf" srcId="{176DB2DA-E478-43A5-9C9E-41B46739E283}" destId="{F1864178-027A-4FD9-9B1C-A2C5AFCB6607}" srcOrd="0" destOrd="0" presId="urn:microsoft.com/office/officeart/2011/layout/TabList"/>
    <dgm:cxn modelId="{B1A89AEC-C77C-4544-99D2-6932E063B722}" type="presOf" srcId="{A85D1C83-5566-423C-BAF4-CE884BE28835}" destId="{16A3638D-2191-4FA2-92CE-2E8994D69B64}"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493BE2C0-529D-48D5-8E00-E7D87EDB5E18}" srcId="{D3D273FC-E940-46E5-A955-CAB684BF6F26}" destId="{B78CCB91-9FCA-414F-89F0-9457B515B9BB}" srcOrd="3" destOrd="0" parTransId="{8DAD63C6-1FB1-475C-9611-EDAB2C61FFC2}" sibTransId="{44C88AEA-7379-4B7F-8734-80A0EE94FC7B}"/>
    <dgm:cxn modelId="{8FF019FD-B14F-44FC-BCD2-B2993C026639}" srcId="{D3D273FC-E940-46E5-A955-CAB684BF6F26}" destId="{D39685BC-6C0E-4614-8B23-BF22C94E1CED}" srcOrd="2" destOrd="0" parTransId="{8130A535-E017-4D8C-A507-73CBE8029CA1}" sibTransId="{C7803701-D86C-4D97-92D2-5CBC54D60E33}"/>
    <dgm:cxn modelId="{FAB00571-D00F-4F22-828F-0D56A8A2FBDA}" srcId="{6FE0EF47-7AC9-4562-86B3-79AC8F48D582}" destId="{548229A8-1BCC-4B43-B27F-41D9DB447F5C}" srcOrd="1" destOrd="0" parTransId="{3763F9ED-74CD-48CD-9915-92EBDD8834EA}" sibTransId="{1B5214A8-0A6B-4BB4-8707-F6A8B22A0275}"/>
    <dgm:cxn modelId="{61D40945-1C71-4AED-9381-BB3442F4E6AA}" type="presOf" srcId="{358A19E5-32A9-4FEC-B0B7-E6F26566A975}" destId="{68A4B832-7DD6-4B3C-9851-FA22563F091D}" srcOrd="0" destOrd="0" presId="urn:microsoft.com/office/officeart/2011/layout/TabList"/>
    <dgm:cxn modelId="{4D32231C-6F30-4842-B0C1-02EC99825005}" srcId="{D3D273FC-E940-46E5-A955-CAB684BF6F26}" destId="{62706494-C21E-416A-BB02-D626DC0495F0}" srcOrd="0" destOrd="0" parTransId="{58D04B74-04D7-491E-A4E0-630385C2FCC2}" sibTransId="{249C4035-80C9-4FE7-8444-D4DC6EE058AE}"/>
    <dgm:cxn modelId="{45809696-01BF-4C53-B1B4-945E04878840}" type="presOf" srcId="{45D8B203-8673-4C8D-911F-D5504048C22D}" destId="{A0819683-A5DA-411C-ACCA-C06EBB943518}" srcOrd="0" destOrd="0" presId="urn:microsoft.com/office/officeart/2011/layout/TabList"/>
    <dgm:cxn modelId="{1DE8117D-1AE8-4DA1-9A62-F55DDF49E694}" type="presOf" srcId="{548229A8-1BCC-4B43-B27F-41D9DB447F5C}" destId="{93D60F1F-72DD-4F29-81A9-B134C08D0A90}" srcOrd="0" destOrd="0" presId="urn:microsoft.com/office/officeart/2011/layout/TabList"/>
    <dgm:cxn modelId="{FCE97F5C-47FC-453B-9702-628773077040}" srcId="{A85D1C83-5566-423C-BAF4-CE884BE28835}" destId="{D3D273FC-E940-46E5-A955-CAB684BF6F26}" srcOrd="2" destOrd="0" parTransId="{F34AD769-9771-4D27-88A1-D745EB55F65B}" sibTransId="{BD38212F-E713-43AA-BD43-1FFE226A7AFB}"/>
    <dgm:cxn modelId="{E1F66AF7-C0C8-4AFC-B0BB-04A851BA5DEF}" type="presOf" srcId="{3D39B500-76DC-4402-A145-AFAA2414C1C0}" destId="{AF5A4931-442E-4740-84ED-C66190FB3A83}"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C7572D3E-1F82-4A8A-899D-0B01E728F93B}" srcId="{16505B0D-64EB-445E-B407-7E880D4BFA5F}" destId="{DBD83261-B511-4D59-8980-5F0E0DD52824}" srcOrd="2" destOrd="0" parTransId="{1A5B9BA4-08BB-42B3-8BC5-33C2A3F298BA}" sibTransId="{D8C722CD-CD81-4345-B988-5C3D18BF559C}"/>
    <dgm:cxn modelId="{F7951E83-F099-4C23-BEB8-784372801166}" type="presOf" srcId="{D39685BC-6C0E-4614-8B23-BF22C94E1CED}" destId="{68A4B832-7DD6-4B3C-9851-FA22563F091D}" srcOrd="0" destOrd="1" presId="urn:microsoft.com/office/officeart/2011/layout/TabList"/>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 modelId="{96C49902-59D8-4775-B585-CCBE7257A7BE}" type="presParOf" srcId="{16A3638D-2191-4FA2-92CE-2E8994D69B64}" destId="{BEB99F2B-3577-4FD9-A7BF-5054A0B114B1}" srcOrd="5" destOrd="0" presId="urn:microsoft.com/office/officeart/2011/layout/TabList"/>
    <dgm:cxn modelId="{8971A088-C9DE-4430-963A-F18DB154AD88}" type="presParOf" srcId="{16A3638D-2191-4FA2-92CE-2E8994D69B64}" destId="{0B4861E7-2403-4E58-88ED-3878F535B135}" srcOrd="6" destOrd="0" presId="urn:microsoft.com/office/officeart/2011/layout/TabList"/>
    <dgm:cxn modelId="{BBF818D3-163D-4EA5-B214-C4716E87DA19}" type="presParOf" srcId="{0B4861E7-2403-4E58-88ED-3878F535B135}" destId="{1391BDFF-7406-4D7F-823A-69FBF9BED461}" srcOrd="0" destOrd="0" presId="urn:microsoft.com/office/officeart/2011/layout/TabList"/>
    <dgm:cxn modelId="{C2D6DAA3-B057-48D7-BCAB-0662C8877632}" type="presParOf" srcId="{0B4861E7-2403-4E58-88ED-3878F535B135}" destId="{6AB3A83C-E8B2-42A3-91AF-456B231E0758}" srcOrd="1" destOrd="0" presId="urn:microsoft.com/office/officeart/2011/layout/TabList"/>
    <dgm:cxn modelId="{3C50E24A-7E75-4E9A-B8EB-17A86930BBB3}" type="presParOf" srcId="{0B4861E7-2403-4E58-88ED-3878F535B135}" destId="{C601E055-B6C7-404C-8CE4-4C92C3EA2048}" srcOrd="2" destOrd="0" presId="urn:microsoft.com/office/officeart/2011/layout/TabList"/>
    <dgm:cxn modelId="{C52A48B5-1188-46F6-9768-56437E03C1C1}" type="presParOf" srcId="{16A3638D-2191-4FA2-92CE-2E8994D69B64}" destId="{68A4B832-7DD6-4B3C-9851-FA22563F091D}" srcOrd="7"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custT="1"/>
      <dgm:spPr/>
      <dgm:t>
        <a:bodyPr/>
        <a:lstStyle/>
        <a:p>
          <a:pPr rtl="1"/>
          <a:r>
            <a:rPr lang="ar-JO" sz="2400" b="1" dirty="0" smtClean="0"/>
            <a:t>الخطوة </a:t>
          </a:r>
          <a:r>
            <a:rPr lang="ar-JO" sz="2400" b="1" dirty="0"/>
            <a:t>4</a:t>
          </a:r>
          <a:endParaRPr lang="en-US" sz="2400" b="1" dirty="0"/>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pPr algn="r" rtl="1"/>
          <a:r>
            <a:rPr lang="ar-JO" sz="3200" b="1" dirty="0" smtClean="0"/>
            <a:t> </a:t>
          </a:r>
          <a:r>
            <a:rPr lang="ar-JO" sz="2400" b="1" dirty="0" smtClean="0"/>
            <a:t>تسجيل </a:t>
          </a:r>
          <a:r>
            <a:rPr lang="ar-JO" sz="2400" b="1" dirty="0"/>
            <a:t>البيانات</a:t>
          </a:r>
          <a:endParaRPr lang="en-US" sz="24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pPr rtl="1"/>
          <a:r>
            <a:rPr lang="ar-JO" sz="2400" dirty="0" smtClean="0"/>
            <a:t>تسجيل </a:t>
          </a:r>
          <a:r>
            <a:rPr lang="ar-JO" sz="2400" dirty="0"/>
            <a:t>البيانات بحيث تكون كاملة وموثوقة ومتسقة بين مختلف </a:t>
          </a:r>
          <a:r>
            <a:rPr lang="ar-JO" sz="2400" dirty="0" smtClean="0"/>
            <a:t>المحاورين او المستجيبين . </a:t>
          </a:r>
          <a:r>
            <a:rPr lang="ar-JO" sz="2400" dirty="0"/>
            <a:t>ضع دائرة حول الإجابة التي أجابها متلقي الاستبيان</a:t>
          </a:r>
          <a:endParaRPr lang="en-US" sz="2400" dirty="0"/>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custT="1"/>
      <dgm:spPr/>
      <dgm:t>
        <a:bodyPr/>
        <a:lstStyle/>
        <a:p>
          <a:r>
            <a:rPr lang="ar-JO" sz="2400" b="1" dirty="0" smtClean="0"/>
            <a:t>الخطوة 5</a:t>
          </a:r>
          <a:endParaRPr lang="en-US" sz="2400" b="1" dirty="0"/>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pPr algn="r" rtl="1"/>
          <a:r>
            <a:rPr lang="ar-JO" sz="2400" b="1" dirty="0" smtClean="0"/>
            <a:t>التحقق </a:t>
          </a:r>
          <a:r>
            <a:rPr lang="ar-JO" sz="2400" b="1" dirty="0"/>
            <a:t>من البيانات</a:t>
          </a:r>
          <a:endParaRPr lang="en-US" sz="24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pPr algn="r" rtl="1"/>
          <a:r>
            <a:rPr lang="en-GB" sz="2800" dirty="0" smtClean="0"/>
            <a:t> </a:t>
          </a:r>
          <a:r>
            <a:rPr lang="ar-JO" sz="2800" dirty="0"/>
            <a:t>تحقق من البيانات للتأكد من اكتمالها قبل مغادرة </a:t>
          </a:r>
          <a:r>
            <a:rPr lang="ar-JO" sz="2800" dirty="0" smtClean="0"/>
            <a:t>منزل الأسرة المستجيبة </a:t>
          </a:r>
          <a:endParaRPr lang="en-US" sz="2800" dirty="0"/>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BD83261-B511-4D59-8980-5F0E0DD52824}">
      <dgm:prSet phldrT="[Text]" custT="1"/>
      <dgm:spPr/>
      <dgm:t>
        <a:bodyPr/>
        <a:lstStyle/>
        <a:p>
          <a:pPr algn="l"/>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en-US"/>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4" custLinFactNeighborX="-34817" custLinFactNeighborY="-160">
        <dgm:presLayoutVars>
          <dgm:chMax val="0"/>
          <dgm:chPref val="0"/>
          <dgm:bulletEnabled val="1"/>
        </dgm:presLayoutVars>
      </dgm:prSet>
      <dgm:spPr/>
      <dgm:t>
        <a:bodyPr/>
        <a:lstStyle/>
        <a:p>
          <a:endParaRPr lang="en-US"/>
        </a:p>
      </dgm:t>
    </dgm:pt>
    <dgm:pt modelId="{0008A8C9-1F18-4037-9D9C-F4B40889E9C5}" type="pres">
      <dgm:prSet presAssocID="{6FE0EF47-7AC9-4562-86B3-79AC8F48D582}" presName="Parent" presStyleLbl="alignNode1" presStyleIdx="0" presStyleCnt="2" custLinFactX="100000" custLinFactNeighborX="182751" custLinFactNeighborY="-160">
        <dgm:presLayoutVars>
          <dgm:chMax val="3"/>
          <dgm:chPref val="3"/>
          <dgm:bulletEnabled val="1"/>
        </dgm:presLayoutVars>
      </dgm:prSet>
      <dgm:spPr/>
      <dgm:t>
        <a:bodyPr/>
        <a:lstStyle/>
        <a:p>
          <a:endParaRPr lang="en-US"/>
        </a:p>
      </dgm:t>
    </dgm:pt>
    <dgm:pt modelId="{84D55016-7DBC-4C2F-AF14-08AB875A5B0C}" type="pres">
      <dgm:prSet presAssocID="{6FE0EF47-7AC9-4562-86B3-79AC8F48D582}" presName="Accent" presStyleLbl="parChTrans1D1" presStyleIdx="0" presStyleCnt="2"/>
      <dgm:spPr/>
    </dgm:pt>
    <dgm:pt modelId="{93D60F1F-72DD-4F29-81A9-B134C08D0A90}" type="pres">
      <dgm:prSet presAssocID="{6FE0EF47-7AC9-4562-86B3-79AC8F48D582}" presName="Child" presStyleLbl="revTx" presStyleIdx="1" presStyleCnt="4">
        <dgm:presLayoutVars>
          <dgm:chMax val="0"/>
          <dgm:chPref val="0"/>
          <dgm:bulletEnabled val="1"/>
        </dgm:presLayoutVars>
      </dgm:prSet>
      <dgm:spPr/>
      <dgm:t>
        <a:bodyPr/>
        <a:lstStyle/>
        <a:p>
          <a:endParaRPr lang="en-US"/>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4" custScaleX="92142" custLinFactNeighborX="-33339" custLinFactNeighborY="-2585">
        <dgm:presLayoutVars>
          <dgm:chMax val="0"/>
          <dgm:chPref val="0"/>
          <dgm:bulletEnabled val="1"/>
        </dgm:presLayoutVars>
      </dgm:prSet>
      <dgm:spPr/>
      <dgm:t>
        <a:bodyPr/>
        <a:lstStyle/>
        <a:p>
          <a:endParaRPr lang="en-US"/>
        </a:p>
      </dgm:t>
    </dgm:pt>
    <dgm:pt modelId="{76BC221D-40A7-401B-B835-1F10F9F51914}" type="pres">
      <dgm:prSet presAssocID="{16505B0D-64EB-445E-B407-7E880D4BFA5F}" presName="Parent" presStyleLbl="alignNode1" presStyleIdx="1" presStyleCnt="2" custLinFactX="100000" custLinFactNeighborX="184854" custLinFactNeighborY="-2585">
        <dgm:presLayoutVars>
          <dgm:chMax val="3"/>
          <dgm:chPref val="3"/>
          <dgm:bulletEnabled val="1"/>
        </dgm:presLayoutVars>
      </dgm:prSet>
      <dgm:spPr/>
      <dgm:t>
        <a:bodyPr/>
        <a:lstStyle/>
        <a:p>
          <a:endParaRPr lang="en-US"/>
        </a:p>
      </dgm:t>
    </dgm:pt>
    <dgm:pt modelId="{3F04C7D6-FF4F-44B7-ABEF-9141C3233C46}" type="pres">
      <dgm:prSet presAssocID="{16505B0D-64EB-445E-B407-7E880D4BFA5F}" presName="Accent" presStyleLbl="parChTrans1D1" presStyleIdx="1" presStyleCnt="2"/>
      <dgm:spPr/>
    </dgm:pt>
    <dgm:pt modelId="{AF5A4931-442E-4740-84ED-C66190FB3A83}" type="pres">
      <dgm:prSet presAssocID="{16505B0D-64EB-445E-B407-7E880D4BFA5F}" presName="Child" presStyleLbl="revTx" presStyleIdx="3" presStyleCnt="4">
        <dgm:presLayoutVars>
          <dgm:chMax val="0"/>
          <dgm:chPref val="0"/>
          <dgm:bulletEnabled val="1"/>
        </dgm:presLayoutVars>
      </dgm:prSet>
      <dgm:spPr/>
      <dgm:t>
        <a:bodyPr/>
        <a:lstStyle/>
        <a:p>
          <a:endParaRPr lang="en-US"/>
        </a:p>
      </dgm:t>
    </dgm:pt>
  </dgm:ptLst>
  <dgm:cxnLst>
    <dgm:cxn modelId="{B1A89AEC-C77C-4544-99D2-6932E063B722}" type="presOf" srcId="{A85D1C83-5566-423C-BAF4-CE884BE28835}" destId="{16A3638D-2191-4FA2-92CE-2E8994D69B64}"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FAB00571-D00F-4F22-828F-0D56A8A2FBDA}" srcId="{6FE0EF47-7AC9-4562-86B3-79AC8F48D582}" destId="{548229A8-1BCC-4B43-B27F-41D9DB447F5C}" srcOrd="1" destOrd="0" parTransId="{3763F9ED-74CD-48CD-9915-92EBDD8834EA}" sibTransId="{1B5214A8-0A6B-4BB4-8707-F6A8B22A0275}"/>
    <dgm:cxn modelId="{1DE8117D-1AE8-4DA1-9A62-F55DDF49E694}" type="presOf" srcId="{548229A8-1BCC-4B43-B27F-41D9DB447F5C}" destId="{93D60F1F-72DD-4F29-81A9-B134C08D0A90}"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14CC36C5-1CC3-4111-99EB-08988BB93C5F}" srcId="{16505B0D-64EB-445E-B407-7E880D4BFA5F}" destId="{3D39B500-76DC-4402-A145-AFAA2414C1C0}" srcOrd="1" destOrd="0" parTransId="{20FEF81F-2F31-49BA-8602-31139323EAC3}" sibTransId="{E80C1BA3-11E8-45A4-802F-00F2F23DD5A0}"/>
    <dgm:cxn modelId="{5D10257E-C977-4410-8C63-2CAC69DAEE63}" type="presOf" srcId="{DBD83261-B511-4D59-8980-5F0E0DD52824}" destId="{AF5A4931-442E-4740-84ED-C66190FB3A83}" srcOrd="0" destOrd="1" presId="urn:microsoft.com/office/officeart/2011/layout/TabList"/>
    <dgm:cxn modelId="{B72B5135-7103-4E57-9052-CA18C73443C1}" type="presOf" srcId="{16505B0D-64EB-445E-B407-7E880D4BFA5F}" destId="{76BC221D-40A7-401B-B835-1F10F9F51914}" srcOrd="0" destOrd="0" presId="urn:microsoft.com/office/officeart/2011/layout/TabList"/>
    <dgm:cxn modelId="{C7572D3E-1F82-4A8A-899D-0B01E728F93B}" srcId="{16505B0D-64EB-445E-B407-7E880D4BFA5F}" destId="{DBD83261-B511-4D59-8980-5F0E0DD52824}" srcOrd="2" destOrd="0" parTransId="{1A5B9BA4-08BB-42B3-8BC5-33C2A3F298BA}" sibTransId="{D8C722CD-CD81-4345-B988-5C3D18BF559C}"/>
    <dgm:cxn modelId="{B7C460F6-76C0-456F-B787-4D246B19BA12}" srcId="{A85D1C83-5566-423C-BAF4-CE884BE28835}" destId="{6FE0EF47-7AC9-4562-86B3-79AC8F48D582}" srcOrd="0" destOrd="0" parTransId="{CDEC2BE4-D51C-4305-94B4-F66369107144}" sibTransId="{304CA85E-2E7E-4E02-93AE-400D857BA033}"/>
    <dgm:cxn modelId="{45809696-01BF-4C53-B1B4-945E04878840}" type="presOf" srcId="{45D8B203-8673-4C8D-911F-D5504048C22D}" destId="{A0819683-A5DA-411C-ACCA-C06EBB943518}"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E1F66AF7-C0C8-4AFC-B0BB-04A851BA5DEF}" type="presOf" srcId="{3D39B500-76DC-4402-A145-AFAA2414C1C0}" destId="{AF5A4931-442E-4740-84ED-C66190FB3A83}" srcOrd="0" destOrd="0" presId="urn:microsoft.com/office/officeart/2011/layout/TabList"/>
    <dgm:cxn modelId="{BE3091C3-2EEA-4F7E-93CC-C138E915208E}" srcId="{16505B0D-64EB-445E-B407-7E880D4BFA5F}" destId="{45D8B203-8673-4C8D-911F-D5504048C22D}" srcOrd="0" destOrd="0" parTransId="{CFF50AF7-26A7-49F5-9B0F-01B6A72CE38C}" sibTransId="{6825F84B-F1E3-413B-9C97-A011BFD79436}"/>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1E055-B6C7-404C-8CE4-4C92C3EA2048}">
      <dsp:nvSpPr>
        <dsp:cNvPr id="0" name=""/>
        <dsp:cNvSpPr/>
      </dsp:nvSpPr>
      <dsp:spPr>
        <a:xfrm>
          <a:off x="0" y="4283443"/>
          <a:ext cx="8550951"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04C7D6-FF4F-44B7-ABEF-9141C3233C46}">
      <dsp:nvSpPr>
        <dsp:cNvPr id="0" name=""/>
        <dsp:cNvSpPr/>
      </dsp:nvSpPr>
      <dsp:spPr>
        <a:xfrm>
          <a:off x="0" y="2443636"/>
          <a:ext cx="8550951"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603829"/>
          <a:ext cx="8550951"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815080" y="25390"/>
          <a:ext cx="5485992" cy="603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b" anchorCtr="0">
          <a:noAutofit/>
        </a:bodyPr>
        <a:lstStyle/>
        <a:p>
          <a:pPr lvl="0" algn="r" defTabSz="1244600" rtl="1">
            <a:lnSpc>
              <a:spcPct val="90000"/>
            </a:lnSpc>
            <a:spcBef>
              <a:spcPct val="0"/>
            </a:spcBef>
            <a:spcAft>
              <a:spcPct val="35000"/>
            </a:spcAft>
          </a:pPr>
          <a:endParaRPr lang="en-US" sz="2800" b="1" kern="1200" dirty="0"/>
        </a:p>
      </dsp:txBody>
      <dsp:txXfrm>
        <a:off x="815080" y="25390"/>
        <a:ext cx="5485992" cy="603156"/>
      </dsp:txXfrm>
    </dsp:sp>
    <dsp:sp modelId="{0008A8C9-1F18-4037-9D9C-F4B40889E9C5}">
      <dsp:nvSpPr>
        <dsp:cNvPr id="0" name=""/>
        <dsp:cNvSpPr/>
      </dsp:nvSpPr>
      <dsp:spPr>
        <a:xfrm>
          <a:off x="6327703" y="25390"/>
          <a:ext cx="2223247" cy="603156"/>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JO" sz="2400" b="1" kern="1200" dirty="0" smtClean="0"/>
            <a:t>الخطوة </a:t>
          </a:r>
          <a:r>
            <a:rPr lang="ar-JO" sz="2400" b="1" kern="1200" dirty="0"/>
            <a:t>1</a:t>
          </a:r>
          <a:endParaRPr lang="en-US" sz="2400" b="1" kern="1200" dirty="0"/>
        </a:p>
      </dsp:txBody>
      <dsp:txXfrm>
        <a:off x="6357152" y="54839"/>
        <a:ext cx="2164349" cy="573707"/>
      </dsp:txXfrm>
    </dsp:sp>
    <dsp:sp modelId="{93D60F1F-72DD-4F29-81A9-B134C08D0A90}">
      <dsp:nvSpPr>
        <dsp:cNvPr id="0" name=""/>
        <dsp:cNvSpPr/>
      </dsp:nvSpPr>
      <dsp:spPr>
        <a:xfrm>
          <a:off x="0" y="603829"/>
          <a:ext cx="8550951" cy="1206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r" defTabSz="1066800" rtl="1">
            <a:lnSpc>
              <a:spcPct val="90000"/>
            </a:lnSpc>
            <a:spcBef>
              <a:spcPct val="0"/>
            </a:spcBef>
            <a:spcAft>
              <a:spcPct val="15000"/>
            </a:spcAft>
            <a:buChar char="••"/>
          </a:pPr>
          <a:r>
            <a:rPr lang="ar-JO" sz="2400" kern="1200" dirty="0" smtClean="0"/>
            <a:t>عرف بنفسك وبالاستبيان وما الهدف منه  </a:t>
          </a:r>
          <a:r>
            <a:rPr lang="ar-JO" sz="2400" kern="1200" dirty="0"/>
            <a:t>بحيث يشعر متلقي الاستبيان بالراحة ويعرف ما </a:t>
          </a:r>
          <a:r>
            <a:rPr lang="ar-JO" sz="2400" kern="1200" dirty="0" smtClean="0"/>
            <a:t>التوقع </a:t>
          </a:r>
          <a:endParaRPr lang="en-US" sz="2400" kern="1200" dirty="0"/>
        </a:p>
      </dsp:txBody>
      <dsp:txXfrm>
        <a:off x="0" y="603829"/>
        <a:ext cx="8550951" cy="1206493"/>
      </dsp:txXfrm>
    </dsp:sp>
    <dsp:sp modelId="{A0819683-A5DA-411C-ACCA-C06EBB943518}">
      <dsp:nvSpPr>
        <dsp:cNvPr id="0" name=""/>
        <dsp:cNvSpPr/>
      </dsp:nvSpPr>
      <dsp:spPr>
        <a:xfrm>
          <a:off x="159814" y="1863062"/>
          <a:ext cx="6064407" cy="603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r" defTabSz="1066800" rtl="1">
            <a:lnSpc>
              <a:spcPct val="90000"/>
            </a:lnSpc>
            <a:spcBef>
              <a:spcPct val="0"/>
            </a:spcBef>
            <a:spcAft>
              <a:spcPct val="35000"/>
            </a:spcAft>
          </a:pPr>
          <a:r>
            <a:rPr lang="ar-JO" sz="2400" b="1" kern="1200" dirty="0" smtClean="0"/>
            <a:t>معلومات </a:t>
          </a:r>
          <a:r>
            <a:rPr lang="ar-JO" sz="2400" b="1" kern="1200" dirty="0"/>
            <a:t>أساسية عن الطفل</a:t>
          </a:r>
          <a:endParaRPr lang="en-US" sz="2400" b="1" kern="1200" dirty="0"/>
        </a:p>
      </dsp:txBody>
      <dsp:txXfrm>
        <a:off x="159814" y="1863062"/>
        <a:ext cx="6064407" cy="603156"/>
      </dsp:txXfrm>
    </dsp:sp>
    <dsp:sp modelId="{76BC221D-40A7-401B-B835-1F10F9F51914}">
      <dsp:nvSpPr>
        <dsp:cNvPr id="0" name=""/>
        <dsp:cNvSpPr/>
      </dsp:nvSpPr>
      <dsp:spPr>
        <a:xfrm>
          <a:off x="6290744" y="1815334"/>
          <a:ext cx="2223247" cy="603156"/>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JO" sz="2400" b="1" kern="1200" smtClean="0"/>
            <a:t>الخطوة </a:t>
          </a:r>
          <a:r>
            <a:rPr lang="ar-JO" sz="2400" b="1" kern="1200" dirty="0"/>
            <a:t>2</a:t>
          </a:r>
          <a:endParaRPr lang="en-US" sz="2400" b="1" kern="1200" dirty="0"/>
        </a:p>
      </dsp:txBody>
      <dsp:txXfrm>
        <a:off x="6320193" y="1844783"/>
        <a:ext cx="2164349" cy="573707"/>
      </dsp:txXfrm>
    </dsp:sp>
    <dsp:sp modelId="{AF5A4931-442E-4740-84ED-C66190FB3A83}">
      <dsp:nvSpPr>
        <dsp:cNvPr id="0" name=""/>
        <dsp:cNvSpPr/>
      </dsp:nvSpPr>
      <dsp:spPr>
        <a:xfrm>
          <a:off x="0" y="2443636"/>
          <a:ext cx="8550951" cy="1206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r" defTabSz="800100" rtl="1">
            <a:lnSpc>
              <a:spcPct val="90000"/>
            </a:lnSpc>
            <a:spcBef>
              <a:spcPct val="0"/>
            </a:spcBef>
            <a:spcAft>
              <a:spcPct val="15000"/>
            </a:spcAft>
            <a:buChar char="••"/>
          </a:pPr>
          <a:r>
            <a:rPr lang="en-US" sz="1800" kern="1200" dirty="0" smtClean="0"/>
            <a:t>. </a:t>
          </a:r>
          <a:r>
            <a:rPr lang="ar-JO" sz="2400" b="0" kern="1200" dirty="0" smtClean="0"/>
            <a:t>أسال عن المعلومات الأساسية </a:t>
          </a:r>
          <a:r>
            <a:rPr lang="ar-JO" sz="2400" b="0" kern="1200" dirty="0"/>
            <a:t>عن الطفل ، بما في ذلك </a:t>
          </a:r>
          <a:r>
            <a:rPr lang="ar-JO" sz="2400" b="0" kern="1200" dirty="0" smtClean="0"/>
            <a:t>أسمه وعمره حتى يتم  إدراجه </a:t>
          </a:r>
          <a:r>
            <a:rPr lang="ar-JO" sz="2400" b="0" kern="1200" dirty="0"/>
            <a:t>في الاستبيان حيث يتم إدارته</a:t>
          </a:r>
          <a:endParaRPr lang="en-US" sz="2400" b="0" kern="1200" dirty="0"/>
        </a:p>
        <a:p>
          <a:pPr marL="171450" lvl="1" indent="-171450" algn="l" defTabSz="800100">
            <a:lnSpc>
              <a:spcPct val="90000"/>
            </a:lnSpc>
            <a:spcBef>
              <a:spcPct val="0"/>
            </a:spcBef>
            <a:spcAft>
              <a:spcPct val="15000"/>
            </a:spcAft>
            <a:buChar char="••"/>
          </a:pPr>
          <a:endParaRPr lang="en-US" sz="1800" kern="1200" dirty="0"/>
        </a:p>
      </dsp:txBody>
      <dsp:txXfrm>
        <a:off x="0" y="2443636"/>
        <a:ext cx="8550951" cy="1206493"/>
      </dsp:txXfrm>
    </dsp:sp>
    <dsp:sp modelId="{1391BDFF-7406-4D7F-823A-69FBF9BED461}">
      <dsp:nvSpPr>
        <dsp:cNvPr id="0" name=""/>
        <dsp:cNvSpPr/>
      </dsp:nvSpPr>
      <dsp:spPr>
        <a:xfrm>
          <a:off x="213536" y="3581375"/>
          <a:ext cx="6077822" cy="603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r" defTabSz="1066800" rtl="1">
            <a:lnSpc>
              <a:spcPct val="90000"/>
            </a:lnSpc>
            <a:spcBef>
              <a:spcPct val="0"/>
            </a:spcBef>
            <a:spcAft>
              <a:spcPct val="35000"/>
            </a:spcAft>
          </a:pPr>
          <a:r>
            <a:rPr lang="ar-JO" sz="2400" b="1" kern="1200" dirty="0" smtClean="0"/>
            <a:t>اطرح </a:t>
          </a:r>
          <a:r>
            <a:rPr lang="ar-JO" sz="2400" b="1" kern="1200" dirty="0"/>
            <a:t>الأسئلة</a:t>
          </a:r>
          <a:endParaRPr lang="en-US" sz="2400" b="1" kern="1200" dirty="0"/>
        </a:p>
      </dsp:txBody>
      <dsp:txXfrm>
        <a:off x="213536" y="3581375"/>
        <a:ext cx="6077822" cy="603156"/>
      </dsp:txXfrm>
    </dsp:sp>
    <dsp:sp modelId="{6AB3A83C-E8B2-42A3-91AF-456B231E0758}">
      <dsp:nvSpPr>
        <dsp:cNvPr id="0" name=""/>
        <dsp:cNvSpPr/>
      </dsp:nvSpPr>
      <dsp:spPr>
        <a:xfrm>
          <a:off x="6327703" y="3629103"/>
          <a:ext cx="2223247" cy="603156"/>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JO" sz="2400" b="1" kern="1200" dirty="0" smtClean="0"/>
            <a:t>الخطوة </a:t>
          </a:r>
          <a:r>
            <a:rPr lang="ar-JO" sz="2400" b="1" kern="1200" dirty="0"/>
            <a:t>3</a:t>
          </a:r>
          <a:endParaRPr lang="en-US" sz="2400" b="1" kern="1200" dirty="0"/>
        </a:p>
      </dsp:txBody>
      <dsp:txXfrm>
        <a:off x="6357152" y="3658552"/>
        <a:ext cx="2164349" cy="573707"/>
      </dsp:txXfrm>
    </dsp:sp>
    <dsp:sp modelId="{68A4B832-7DD6-4B3C-9851-FA22563F091D}">
      <dsp:nvSpPr>
        <dsp:cNvPr id="0" name=""/>
        <dsp:cNvSpPr/>
      </dsp:nvSpPr>
      <dsp:spPr>
        <a:xfrm>
          <a:off x="0" y="4283443"/>
          <a:ext cx="8550951" cy="1206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r" defTabSz="1066800" rtl="1">
            <a:lnSpc>
              <a:spcPct val="90000"/>
            </a:lnSpc>
            <a:spcBef>
              <a:spcPct val="0"/>
            </a:spcBef>
            <a:spcAft>
              <a:spcPct val="15000"/>
            </a:spcAft>
            <a:buChar char="••"/>
          </a:pPr>
          <a:r>
            <a:rPr lang="en-US" sz="2400" kern="1200" dirty="0" smtClean="0"/>
            <a:t> </a:t>
          </a:r>
          <a:r>
            <a:rPr lang="ar-JO" sz="2400" kern="1200" dirty="0" smtClean="0"/>
            <a:t>اطرح </a:t>
          </a:r>
          <a:r>
            <a:rPr lang="ar-JO" sz="2400" kern="1200" dirty="0"/>
            <a:t>أسئلة الاستبيان باستخدام اتفاقيات مشتركة </a:t>
          </a:r>
          <a:r>
            <a:rPr lang="ar-JO" sz="2400" kern="1200" dirty="0" smtClean="0"/>
            <a:t>لتكون </a:t>
          </a:r>
          <a:r>
            <a:rPr lang="ar-JO" sz="2400" kern="1200" dirty="0"/>
            <a:t>البيانات غير متحيزة وقابلة للمقارنة من </a:t>
          </a:r>
          <a:r>
            <a:rPr lang="ar-JO" sz="2400" kern="1200" dirty="0" smtClean="0"/>
            <a:t>جميع </a:t>
          </a:r>
          <a:r>
            <a:rPr lang="ar-JO" sz="2400" kern="1200" dirty="0"/>
            <a:t>متلقي الاستبيان</a:t>
          </a:r>
          <a:endParaRPr lang="en-US" sz="24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endParaRPr lang="en-US" sz="2000" kern="1200" dirty="0"/>
        </a:p>
      </dsp:txBody>
      <dsp:txXfrm>
        <a:off x="0" y="4283443"/>
        <a:ext cx="8550951" cy="12064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4C7D6-FF4F-44B7-ABEF-9141C3233C46}">
      <dsp:nvSpPr>
        <dsp:cNvPr id="0" name=""/>
        <dsp:cNvSpPr/>
      </dsp:nvSpPr>
      <dsp:spPr>
        <a:xfrm>
          <a:off x="0" y="3495196"/>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86398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19374" y="3"/>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r" defTabSz="1422400" rtl="1">
            <a:lnSpc>
              <a:spcPct val="90000"/>
            </a:lnSpc>
            <a:spcBef>
              <a:spcPct val="0"/>
            </a:spcBef>
            <a:spcAft>
              <a:spcPct val="35000"/>
            </a:spcAft>
          </a:pPr>
          <a:r>
            <a:rPr lang="ar-JO" sz="3200" b="1" kern="1200" dirty="0" smtClean="0"/>
            <a:t> </a:t>
          </a:r>
          <a:r>
            <a:rPr lang="ar-JO" sz="2400" b="1" kern="1200" dirty="0" smtClean="0"/>
            <a:t>تسجيل </a:t>
          </a:r>
          <a:r>
            <a:rPr lang="ar-JO" sz="2400" b="1" kern="1200" dirty="0"/>
            <a:t>البيانات</a:t>
          </a:r>
          <a:endParaRPr lang="en-US" sz="2400" b="1" kern="1200" dirty="0"/>
        </a:p>
      </dsp:txBody>
      <dsp:txXfrm>
        <a:off x="19374" y="3"/>
        <a:ext cx="6089904" cy="862605"/>
      </dsp:txXfrm>
    </dsp:sp>
    <dsp:sp modelId="{0008A8C9-1F18-4037-9D9C-F4B40889E9C5}">
      <dsp:nvSpPr>
        <dsp:cNvPr id="0" name=""/>
        <dsp:cNvSpPr/>
      </dsp:nvSpPr>
      <dsp:spPr>
        <a:xfrm>
          <a:off x="6050011" y="3"/>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1">
            <a:lnSpc>
              <a:spcPct val="90000"/>
            </a:lnSpc>
            <a:spcBef>
              <a:spcPct val="0"/>
            </a:spcBef>
            <a:spcAft>
              <a:spcPct val="35000"/>
            </a:spcAft>
          </a:pPr>
          <a:r>
            <a:rPr lang="ar-JO" sz="2400" b="1" kern="1200" dirty="0" smtClean="0"/>
            <a:t>الخطوة </a:t>
          </a:r>
          <a:r>
            <a:rPr lang="ar-JO" sz="2400" b="1" kern="1200" dirty="0"/>
            <a:t>4</a:t>
          </a:r>
          <a:endParaRPr lang="en-US" sz="2400" b="1" kern="1200" dirty="0"/>
        </a:p>
      </dsp:txBody>
      <dsp:txXfrm>
        <a:off x="6092127" y="42119"/>
        <a:ext cx="2055464" cy="820489"/>
      </dsp:txXfrm>
    </dsp:sp>
    <dsp:sp modelId="{93D60F1F-72DD-4F29-81A9-B134C08D0A90}">
      <dsp:nvSpPr>
        <dsp:cNvPr id="0" name=""/>
        <dsp:cNvSpPr/>
      </dsp:nvSpPr>
      <dsp:spPr>
        <a:xfrm>
          <a:off x="0" y="863989"/>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r" defTabSz="1066800" rtl="1">
            <a:lnSpc>
              <a:spcPct val="90000"/>
            </a:lnSpc>
            <a:spcBef>
              <a:spcPct val="0"/>
            </a:spcBef>
            <a:spcAft>
              <a:spcPct val="15000"/>
            </a:spcAft>
            <a:buChar char="••"/>
          </a:pPr>
          <a:r>
            <a:rPr lang="ar-JO" sz="2400" kern="1200" dirty="0" smtClean="0"/>
            <a:t>تسجيل </a:t>
          </a:r>
          <a:r>
            <a:rPr lang="ar-JO" sz="2400" kern="1200" dirty="0"/>
            <a:t>البيانات بحيث تكون كاملة وموثوقة ومتسقة بين مختلف </a:t>
          </a:r>
          <a:r>
            <a:rPr lang="ar-JO" sz="2400" kern="1200" dirty="0" smtClean="0"/>
            <a:t>المحاورين او المستجيبين . </a:t>
          </a:r>
          <a:r>
            <a:rPr lang="ar-JO" sz="2400" kern="1200" dirty="0"/>
            <a:t>ضع دائرة حول الإجابة التي أجابها متلقي الاستبيان</a:t>
          </a:r>
          <a:endParaRPr lang="en-US" sz="2400" kern="1200" dirty="0"/>
        </a:p>
      </dsp:txBody>
      <dsp:txXfrm>
        <a:off x="0" y="863989"/>
        <a:ext cx="8229600" cy="1725470"/>
      </dsp:txXfrm>
    </dsp:sp>
    <dsp:sp modelId="{A0819683-A5DA-411C-ACCA-C06EBB943518}">
      <dsp:nvSpPr>
        <dsp:cNvPr id="0" name=""/>
        <dsp:cNvSpPr/>
      </dsp:nvSpPr>
      <dsp:spPr>
        <a:xfrm>
          <a:off x="348655" y="2610291"/>
          <a:ext cx="5611359"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r" defTabSz="1066800" rtl="1">
            <a:lnSpc>
              <a:spcPct val="90000"/>
            </a:lnSpc>
            <a:spcBef>
              <a:spcPct val="0"/>
            </a:spcBef>
            <a:spcAft>
              <a:spcPct val="35000"/>
            </a:spcAft>
          </a:pPr>
          <a:r>
            <a:rPr lang="ar-JO" sz="2400" b="1" kern="1200" dirty="0" smtClean="0"/>
            <a:t>التحقق </a:t>
          </a:r>
          <a:r>
            <a:rPr lang="ar-JO" sz="2400" b="1" kern="1200" dirty="0"/>
            <a:t>من البيانات</a:t>
          </a:r>
          <a:endParaRPr lang="en-US" sz="2400" b="1" kern="1200" dirty="0"/>
        </a:p>
      </dsp:txBody>
      <dsp:txXfrm>
        <a:off x="348655" y="2610291"/>
        <a:ext cx="5611359" cy="862605"/>
      </dsp:txXfrm>
    </dsp:sp>
    <dsp:sp modelId="{76BC221D-40A7-401B-B835-1F10F9F51914}">
      <dsp:nvSpPr>
        <dsp:cNvPr id="0" name=""/>
        <dsp:cNvSpPr/>
      </dsp:nvSpPr>
      <dsp:spPr>
        <a:xfrm>
          <a:off x="6089903" y="2610291"/>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ar-JO" sz="2400" b="1" kern="1200" dirty="0" smtClean="0"/>
            <a:t>الخطوة 5</a:t>
          </a:r>
          <a:endParaRPr lang="en-US" sz="2400" b="1" kern="1200" dirty="0"/>
        </a:p>
      </dsp:txBody>
      <dsp:txXfrm>
        <a:off x="6132019" y="2652407"/>
        <a:ext cx="2055464" cy="820489"/>
      </dsp:txXfrm>
    </dsp:sp>
    <dsp:sp modelId="{AF5A4931-442E-4740-84ED-C66190FB3A83}">
      <dsp:nvSpPr>
        <dsp:cNvPr id="0" name=""/>
        <dsp:cNvSpPr/>
      </dsp:nvSpPr>
      <dsp:spPr>
        <a:xfrm>
          <a:off x="0" y="3495196"/>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r" defTabSz="1244600" rtl="1">
            <a:lnSpc>
              <a:spcPct val="90000"/>
            </a:lnSpc>
            <a:spcBef>
              <a:spcPct val="0"/>
            </a:spcBef>
            <a:spcAft>
              <a:spcPct val="15000"/>
            </a:spcAft>
            <a:buChar char="••"/>
          </a:pPr>
          <a:r>
            <a:rPr lang="en-GB" sz="2800" kern="1200" dirty="0" smtClean="0"/>
            <a:t> </a:t>
          </a:r>
          <a:r>
            <a:rPr lang="ar-JO" sz="2800" kern="1200" dirty="0"/>
            <a:t>تحقق من البيانات للتأكد من اكتمالها قبل مغادرة </a:t>
          </a:r>
          <a:r>
            <a:rPr lang="ar-JO" sz="2800" kern="1200" dirty="0" smtClean="0"/>
            <a:t>منزل الأسرة المستجيبة </a:t>
          </a:r>
          <a:endParaRPr lang="en-US" sz="2800" kern="1200" dirty="0"/>
        </a:p>
        <a:p>
          <a:pPr marL="228600" lvl="1" indent="-228600" algn="l" defTabSz="1066800">
            <a:lnSpc>
              <a:spcPct val="90000"/>
            </a:lnSpc>
            <a:spcBef>
              <a:spcPct val="0"/>
            </a:spcBef>
            <a:spcAft>
              <a:spcPct val="15000"/>
            </a:spcAft>
            <a:buChar char="••"/>
          </a:pPr>
          <a:endParaRPr lang="en-US" sz="2400" kern="1200" dirty="0"/>
        </a:p>
      </dsp:txBody>
      <dsp:txXfrm>
        <a:off x="0" y="3495196"/>
        <a:ext cx="8229600" cy="1725470"/>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3372"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0" y="6456218"/>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3372" y="6456218"/>
            <a:ext cx="4301543" cy="339884"/>
          </a:xfrm>
          <a:prstGeom prst="rect">
            <a:avLst/>
          </a:prstGeom>
        </p:spPr>
        <p:txBody>
          <a:bodyPr vert="horz" lIns="91440" tIns="45720" rIns="91440" bIns="45720" rtlCol="0" anchor="b"/>
          <a:lstStyle>
            <a:lvl1pPr algn="r">
              <a:defRPr sz="1200"/>
            </a:lvl1pPr>
          </a:lstStyle>
          <a:p>
            <a:fld id="{7543D494-0510-47A6-B0E8-69AC03514288}" type="slidenum">
              <a:rPr lang="fr-FR" smtClean="0"/>
              <a:t>‹#›</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4CBAD79C-50AF-4863-A14D-D66C5EDC72C1}" type="slidenum">
              <a:rPr lang="fr-FR" smtClean="0"/>
              <a:t>‹#›</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Lists</a:t>
            </a:r>
            <a:r>
              <a:rPr lang="en-GB" baseline="0" dirty="0"/>
              <a:t> to: Registration exercise </a:t>
            </a:r>
            <a:endParaRPr lang="en-GB" dirty="0"/>
          </a:p>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39238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7712" indent="-342900" algn="r" rtl="1">
              <a:buFont typeface="Arial" panose="020B0604020202020204" pitchFamily="34" charset="0"/>
              <a:buChar char="•"/>
            </a:pPr>
            <a:r>
              <a:rPr lang="ar-JO" sz="1000" b="1" dirty="0" smtClean="0"/>
              <a:t>المنهجية المستخدمة لجمع البيانات: تم استخدام مجموعة مختلفة من الأسئلة لجمع البيانات ، مما أدى إلى تحديد مجموعة مختلفة من الأشخاص في كل مرة.</a:t>
            </a:r>
          </a:p>
          <a:p>
            <a:pPr marL="747712" indent="-342900" algn="r" rtl="1">
              <a:buFont typeface="Arial" panose="020B0604020202020204" pitchFamily="34" charset="0"/>
              <a:buChar char="•"/>
            </a:pPr>
            <a:r>
              <a:rPr lang="ar-JO" sz="1000" b="1" dirty="0" smtClean="0"/>
              <a:t>استخدام كلمة الإعاقة كجزء من جمع البيانات: عادة ما يؤدي استخدام كلمة "العجز" في مجموعة أسئلة إلى تحديد عدد قليل من الأشخاص ذوي الإعاقة.</a:t>
            </a:r>
          </a:p>
          <a:p>
            <a:pPr marL="747712" indent="-342900" algn="r" rtl="1">
              <a:buFont typeface="Arial" panose="020B0604020202020204" pitchFamily="34" charset="0"/>
              <a:buChar char="•"/>
            </a:pPr>
            <a:r>
              <a:rPr lang="ar-JO" sz="1000" b="1" dirty="0" smtClean="0"/>
              <a:t>جمع البيانات عن الأشخاص ذوي الإعاقة: نظرًا لعدم وجود طريقة موحدة حاليًا لجمع هذا النوع من البيانات ، فمن الصعب مقارنة مصادر البيانات.</a:t>
            </a:r>
          </a:p>
          <a:p>
            <a:pPr marL="747712" indent="-342900" algn="r" rtl="1">
              <a:buFont typeface="Arial" panose="020B0604020202020204" pitchFamily="34" charset="0"/>
              <a:buChar char="•"/>
            </a:pPr>
            <a:r>
              <a:rPr lang="ar-JO" sz="1000" b="1" dirty="0" smtClean="0"/>
              <a:t>جمع البيانات لتحديد الأشخاص ذوي الإعاقة: حيث يتم جمع البيانات التي تحدد الأشخاص ذوي الإعاقة باستخدام أسئلة حول الصعوبات في تنفيذ الأنشطة الأساسية ، يميل هذا النوع من الأسئلة إلى تحديد معدل أعلى للأشخاص ذوي الإعاقة.</a:t>
            </a:r>
          </a:p>
          <a:p>
            <a:pPr marL="747712" indent="-342900" algn="r" rtl="1">
              <a:buFont typeface="Arial" panose="020B0604020202020204" pitchFamily="34" charset="0"/>
              <a:buChar char="•"/>
            </a:pPr>
            <a:endParaRPr lang="ar-JO" sz="1000" b="1" dirty="0" smtClean="0"/>
          </a:p>
          <a:p>
            <a:pPr marL="747712" indent="-342900" algn="r" rtl="1">
              <a:buFont typeface="Arial" panose="020B0604020202020204" pitchFamily="34" charset="0"/>
              <a:buChar char="•"/>
            </a:pPr>
            <a:endParaRPr lang="ar-JO" sz="1000" b="1" dirty="0" smtClean="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232155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911442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JO" dirty="0" smtClean="0"/>
              <a:t>اطرح سؤالاً عندما تكون الإجابة واضحة: قد لا يكون الأمر واضحًا كما تظن! ولكن يمكنك دائمًا تقديم سؤال مع إقرار. "أستطيع أن أرى أنك تستخدم كرسي متحرك ولكن هل تواجه صعوبة في المشي أو تسلق خطوات؟«</a:t>
            </a:r>
          </a:p>
          <a:p>
            <a:pPr algn="r" rtl="1"/>
            <a:endParaRPr lang="ar-JO" dirty="0" smtClean="0"/>
          </a:p>
          <a:p>
            <a:pPr algn="r" rtl="1"/>
            <a:r>
              <a:rPr lang="ar-JO" dirty="0" smtClean="0"/>
              <a:t>قم بتكييف الأسئلة للسياق: في الغالب لا تفعل ذلك. هناك أسئلة معينة تقوم بتغييرها بناءً على توفر الأجهزة المساعدة (1 و 2) أو على طرق البناء المعتادة (تسلق تلة أو سلم بدلاً من الخطوات)</a:t>
            </a:r>
          </a:p>
          <a:p>
            <a:pPr algn="r" rtl="1"/>
            <a:endParaRPr lang="ar-JO" dirty="0" smtClean="0"/>
          </a:p>
          <a:p>
            <a:pPr algn="r" rtl="1"/>
            <a:r>
              <a:rPr lang="ar-JO" dirty="0" smtClean="0"/>
              <a:t>التقاط التفاعلات: التقاط التفاعلات: لا تستخدم أسئلة مجموعة واشنطن. هذه التقاطعات مهمة لكنها ليست مهمة أسئلة مجموعة واشنطن. تذكر أنه لا يُقصد استخدام اسئلة مجموعة واشنطن منفردة ،بل  يجب دمجها مع أدوات جمع البيانات الأخرى لتشكيل صورة شاملة للاحتياجات والقدرات.</a:t>
            </a:r>
          </a:p>
          <a:p>
            <a:pPr algn="r" rtl="1"/>
            <a:endParaRPr lang="ar-JO" dirty="0" smtClean="0"/>
          </a:p>
          <a:p>
            <a:pPr algn="r" rtl="1"/>
            <a:r>
              <a:rPr lang="ar-JO" dirty="0" smtClean="0"/>
              <a:t>التفاعل مع الأشخاص ذوي الإعاقة: بنفس الطريقة التي تتفاعل بها مع أي شخص آخر! قدم نفسك ، واشرح لماذا أنت هناك ، استخدم الاتصال بالعين (إذا كان مناسبًا من الناحية الثقافية). عند التحدث إلى مستخدمي الكراسي المتحركة ، يجب ان تكون على نفس المستوى من خلال الجلوس على كرسي.</a:t>
            </a:r>
          </a:p>
          <a:p>
            <a:pPr algn="r" rtl="1"/>
            <a:endParaRPr lang="ar-JO" dirty="0" smtClean="0"/>
          </a:p>
          <a:p>
            <a:pPr algn="r" rtl="1"/>
            <a:r>
              <a:rPr lang="ar-JO" dirty="0" smtClean="0"/>
              <a:t>استخدم الأسئلة مع الأطفال: ارجع إلى إرشادات </a:t>
            </a:r>
            <a:r>
              <a:rPr lang="en-US" dirty="0" smtClean="0"/>
              <a:t>CFM </a:t>
            </a:r>
            <a:r>
              <a:rPr lang="ar-JO" dirty="0" smtClean="0"/>
              <a:t>حول العمل مع أولياء الأمور والأوصياء</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14</a:t>
            </a:fld>
            <a:endParaRPr lang="fr-FR" dirty="0"/>
          </a:p>
        </p:txBody>
      </p:sp>
    </p:spTree>
    <p:extLst>
      <p:ext uri="{BB962C8B-B14F-4D97-AF65-F5344CB8AC3E}">
        <p14:creationId xmlns:p14="http://schemas.microsoft.com/office/powerpoint/2010/main" val="328754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a:p>
          <a:p>
            <a:pPr marL="0" marR="0" lvl="0" indent="0" algn="r" defTabSz="778593" rtl="1" eaLnBrk="1" fontAlgn="auto" latinLnBrk="0" hangingPunct="1">
              <a:lnSpc>
                <a:spcPct val="100000"/>
              </a:lnSpc>
              <a:spcBef>
                <a:spcPts val="0"/>
              </a:spcBef>
              <a:spcAft>
                <a:spcPts val="0"/>
              </a:spcAft>
              <a:buClrTx/>
              <a:buSzTx/>
              <a:buFontTx/>
              <a:buNone/>
              <a:tabLst/>
              <a:defRPr/>
            </a:pPr>
            <a:r>
              <a:rPr lang="ar-JO" sz="1000" dirty="0" smtClean="0"/>
              <a:t>بشكل</a:t>
            </a:r>
            <a:r>
              <a:rPr lang="ar-JO" sz="1000" baseline="0" dirty="0" smtClean="0"/>
              <a:t> عشوائي </a:t>
            </a:r>
            <a:r>
              <a:rPr lang="ar-JO" sz="1000" dirty="0" smtClean="0"/>
              <a:t>- يجب أن يكون في الجلسة السابقة لشرح الأساس المنطقي للمجموعة القصيرة المحسنة.</a:t>
            </a:r>
          </a:p>
          <a:p>
            <a:pPr marL="0" marR="0" lvl="0" indent="0" algn="r" defTabSz="778593" rtl="1" eaLnBrk="1" fontAlgn="auto" latinLnBrk="0" hangingPunct="1">
              <a:lnSpc>
                <a:spcPct val="100000"/>
              </a:lnSpc>
              <a:spcBef>
                <a:spcPts val="0"/>
              </a:spcBef>
              <a:spcAft>
                <a:spcPts val="0"/>
              </a:spcAft>
              <a:buClrTx/>
              <a:buSzTx/>
              <a:buFontTx/>
              <a:buNone/>
              <a:tabLst/>
              <a:defRPr/>
            </a:pPr>
            <a:endParaRPr lang="ar-JO" sz="1000" dirty="0" smtClean="0"/>
          </a:p>
          <a:p>
            <a:pPr marL="0" marR="0" lvl="0" indent="0" algn="r" defTabSz="778593" rtl="1" eaLnBrk="1" fontAlgn="auto" latinLnBrk="0" hangingPunct="1">
              <a:lnSpc>
                <a:spcPct val="100000"/>
              </a:lnSpc>
              <a:spcBef>
                <a:spcPts val="0"/>
              </a:spcBef>
              <a:spcAft>
                <a:spcPts val="0"/>
              </a:spcAft>
              <a:buClrTx/>
              <a:buSzTx/>
              <a:buFontTx/>
              <a:buNone/>
              <a:tabLst/>
              <a:defRPr/>
            </a:pPr>
            <a:r>
              <a:rPr lang="ar-JO" sz="1000" dirty="0" smtClean="0"/>
              <a:t>تحدد مجموعة واشنطن غالبية الأشخاص ذوي الإعاقات - ولكن ليس كلها: وذلك لأن الأداة تهدف إلى استخدامها مع أساليب جمع البيانات الأخرى ويجب ألا تعمل كمصدر وحيد لبيانات الإعاقة. سيساعدنا هذا على  تكوين فكرة أفضل عن عدد الأشخاص ذوي الإعاقة في مجتمع ما،</a:t>
            </a:r>
            <a:r>
              <a:rPr lang="ar-JO" sz="1000" baseline="0" dirty="0" smtClean="0"/>
              <a:t> و</a:t>
            </a:r>
            <a:r>
              <a:rPr lang="ar-JO" sz="1000" dirty="0" smtClean="0"/>
              <a:t>على تصميم أفضل</a:t>
            </a:r>
            <a:r>
              <a:rPr lang="ar-JO" sz="1000" baseline="0" dirty="0" smtClean="0"/>
              <a:t> للبرامج </a:t>
            </a:r>
          </a:p>
          <a:p>
            <a:pPr marL="0" marR="0" lvl="0" indent="0" algn="r" defTabSz="778593" rtl="1" eaLnBrk="1" fontAlgn="auto" latinLnBrk="0" hangingPunct="1">
              <a:lnSpc>
                <a:spcPct val="100000"/>
              </a:lnSpc>
              <a:spcBef>
                <a:spcPts val="0"/>
              </a:spcBef>
              <a:spcAft>
                <a:spcPts val="0"/>
              </a:spcAft>
              <a:buClrTx/>
              <a:buSzTx/>
              <a:buFontTx/>
              <a:buNone/>
              <a:tabLst/>
              <a:defRPr/>
            </a:pPr>
            <a:r>
              <a:rPr lang="ar-JO" sz="1000" dirty="0" smtClean="0"/>
              <a:t>وسيساعدنا في التخطيط لجمع مزيد من البيانات التي تحاول سد هذه الفجوات. </a:t>
            </a:r>
          </a:p>
          <a:p>
            <a:pPr marL="0" marR="0" lvl="0" indent="0" algn="r" defTabSz="778593" rtl="1" eaLnBrk="1" fontAlgn="auto" latinLnBrk="0" hangingPunct="1">
              <a:lnSpc>
                <a:spcPct val="100000"/>
              </a:lnSpc>
              <a:spcBef>
                <a:spcPts val="0"/>
              </a:spcBef>
              <a:spcAft>
                <a:spcPts val="0"/>
              </a:spcAft>
              <a:buClrTx/>
              <a:buSzTx/>
              <a:buFontTx/>
              <a:buNone/>
              <a:tabLst/>
              <a:defRPr/>
            </a:pPr>
            <a:r>
              <a:rPr lang="ar-JO" sz="1000" dirty="0" smtClean="0"/>
              <a:t>أن البيانات التي يتم جمعها باستخدام اسئلة</a:t>
            </a:r>
            <a:r>
              <a:rPr lang="ar-JO" sz="1000" baseline="0" dirty="0" smtClean="0"/>
              <a:t> مجموعة واشنطن، تطرح </a:t>
            </a:r>
            <a:r>
              <a:rPr lang="ar-JO" sz="1000" dirty="0" smtClean="0"/>
              <a:t>احتياجات السكان وستساهم في عمل برامج او مشاريع اكثر شمولا </a:t>
            </a:r>
          </a:p>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15</a:t>
            </a:fld>
            <a:endParaRPr lang="fr-FR" dirty="0"/>
          </a:p>
        </p:txBody>
      </p:sp>
    </p:spTree>
    <p:extLst>
      <p:ext uri="{BB962C8B-B14F-4D97-AF65-F5344CB8AC3E}">
        <p14:creationId xmlns:p14="http://schemas.microsoft.com/office/powerpoint/2010/main" val="2773736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18</a:t>
            </a:fld>
            <a:endParaRPr lang="fr-FR" dirty="0"/>
          </a:p>
        </p:txBody>
      </p:sp>
    </p:spTree>
    <p:extLst>
      <p:ext uri="{BB962C8B-B14F-4D97-AF65-F5344CB8AC3E}">
        <p14:creationId xmlns:p14="http://schemas.microsoft.com/office/powerpoint/2010/main" val="27018830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05.02.2019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pPr algn="ctr"/>
            <a:r>
              <a:rPr lang="ar-JO" sz="4000" dirty="0" smtClean="0">
                <a:solidFill>
                  <a:schemeClr val="tx1"/>
                </a:solidFill>
              </a:rPr>
              <a:t>جمع </a:t>
            </a:r>
            <a:r>
              <a:rPr lang="ar-JO" sz="4000" dirty="0">
                <a:solidFill>
                  <a:schemeClr val="tx1"/>
                </a:solidFill>
              </a:rPr>
              <a:t>البيانات باستخدام أسئلة مجموعة واشنطن</a:t>
            </a:r>
            <a:endParaRPr lang="en-GB" sz="4000" dirty="0">
              <a:solidFill>
                <a:schemeClr val="tx1"/>
              </a:solidFill>
            </a:endParaRP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pPr algn="r" rtl="1"/>
            <a:r>
              <a:rPr lang="ar-JO" dirty="0" smtClean="0"/>
              <a:t>بعض </a:t>
            </a:r>
            <a:r>
              <a:rPr lang="ar-JO" dirty="0"/>
              <a:t>النصائح</a:t>
            </a:r>
            <a:endParaRPr lang="en-GB" dirty="0"/>
          </a:p>
        </p:txBody>
      </p:sp>
      <p:sp>
        <p:nvSpPr>
          <p:cNvPr id="6" name="Rectangle 5">
            <a:extLst>
              <a:ext uri="{FF2B5EF4-FFF2-40B4-BE49-F238E27FC236}">
                <a16:creationId xmlns="" xmlns:a16="http://schemas.microsoft.com/office/drawing/2014/main" id="{091824E7-5B18-4CFC-81ED-0ACF67E65148}"/>
              </a:ext>
            </a:extLst>
          </p:cNvPr>
          <p:cNvSpPr/>
          <p:nvPr/>
        </p:nvSpPr>
        <p:spPr>
          <a:xfrm>
            <a:off x="492763" y="1524266"/>
            <a:ext cx="8158474" cy="4462760"/>
          </a:xfrm>
          <a:prstGeom prst="rect">
            <a:avLst/>
          </a:prstGeom>
        </p:spPr>
        <p:txBody>
          <a:bodyPr wrap="square">
            <a:spAutoFit/>
          </a:bodyPr>
          <a:lstStyle/>
          <a:p>
            <a:pPr marL="342900" lvl="0" indent="-342900" algn="r" rtl="1">
              <a:buFont typeface="Arial" panose="020B0604020202020204" pitchFamily="34" charset="0"/>
              <a:buChar char="•"/>
            </a:pPr>
            <a:r>
              <a:rPr lang="ar-JO" sz="2400" dirty="0" smtClean="0"/>
              <a:t>قراءة </a:t>
            </a:r>
            <a:r>
              <a:rPr lang="ar-JO" sz="2400" dirty="0"/>
              <a:t>جميع العبارات وخيارات </a:t>
            </a:r>
            <a:r>
              <a:rPr lang="ar-JO" sz="2400" dirty="0" smtClean="0"/>
              <a:t>الإستجابة </a:t>
            </a:r>
            <a:r>
              <a:rPr lang="ar-JO" sz="2400" dirty="0"/>
              <a:t>بصوت </a:t>
            </a:r>
            <a:r>
              <a:rPr lang="ar-JO" sz="2400" dirty="0" smtClean="0"/>
              <a:t>عالٍ</a:t>
            </a:r>
          </a:p>
          <a:p>
            <a:pPr lvl="0" algn="r" rtl="1"/>
            <a:endParaRPr lang="ar-JO" sz="2400" dirty="0" smtClean="0"/>
          </a:p>
          <a:p>
            <a:pPr lvl="0" algn="r" rtl="1"/>
            <a:endParaRPr lang="ar-JO" sz="2400" dirty="0"/>
          </a:p>
          <a:p>
            <a:pPr marL="342900" lvl="0" indent="-342900" algn="r" rtl="1">
              <a:buFont typeface="Arial" panose="020B0604020202020204" pitchFamily="34" charset="0"/>
              <a:buChar char="•"/>
            </a:pPr>
            <a:r>
              <a:rPr lang="ar-JO" sz="2400" dirty="0" smtClean="0"/>
              <a:t>الجملة </a:t>
            </a:r>
            <a:r>
              <a:rPr lang="ar-JO" sz="2400" dirty="0"/>
              <a:t>التمهيدية </a:t>
            </a:r>
            <a:r>
              <a:rPr lang="ar-JO" sz="2400" dirty="0" smtClean="0"/>
              <a:t>هنا فقط لربط الاقسام المختلفة </a:t>
            </a:r>
            <a:r>
              <a:rPr lang="ar-JO" sz="2400" dirty="0"/>
              <a:t>من </a:t>
            </a:r>
            <a:r>
              <a:rPr lang="ar-JO" sz="2400" dirty="0" smtClean="0"/>
              <a:t>الاستبيان</a:t>
            </a:r>
          </a:p>
          <a:p>
            <a:pPr lvl="0" algn="r" rtl="1"/>
            <a:endParaRPr lang="ar-JO" sz="2400" dirty="0" smtClean="0"/>
          </a:p>
          <a:p>
            <a:pPr lvl="0" algn="r" rtl="1"/>
            <a:endParaRPr lang="ar-JO" sz="2400" dirty="0"/>
          </a:p>
          <a:p>
            <a:pPr marL="342900" lvl="0" indent="-342900" algn="r" rtl="1">
              <a:buFont typeface="Arial" panose="020B0604020202020204" pitchFamily="34" charset="0"/>
              <a:buChar char="•"/>
            </a:pPr>
            <a:r>
              <a:rPr lang="ar-JO" sz="2400" dirty="0" smtClean="0"/>
              <a:t> الإجابة </a:t>
            </a:r>
            <a:r>
              <a:rPr lang="ar-JO" sz="2400" dirty="0"/>
              <a:t>على الأسئلة من قبل الفرد المعني </a:t>
            </a:r>
            <a:r>
              <a:rPr lang="ar-JO" sz="2400" dirty="0" smtClean="0"/>
              <a:t> فقط (إخبار ذاتي)</a:t>
            </a:r>
          </a:p>
          <a:p>
            <a:pPr lvl="0" algn="r" rtl="1"/>
            <a:endParaRPr lang="ar-JO" sz="2400" dirty="0" smtClean="0"/>
          </a:p>
          <a:p>
            <a:pPr lvl="0" algn="r" rtl="1"/>
            <a:endParaRPr lang="ar-JO" sz="2400" dirty="0"/>
          </a:p>
          <a:p>
            <a:pPr marL="342900" lvl="0" indent="-342900" algn="r" rtl="1">
              <a:buFont typeface="Arial" panose="020B0604020202020204" pitchFamily="34" charset="0"/>
              <a:buChar char="•"/>
            </a:pPr>
            <a:r>
              <a:rPr lang="ar-JO" sz="2400" dirty="0" smtClean="0"/>
              <a:t>للأطفال </a:t>
            </a:r>
            <a:r>
              <a:rPr lang="ar-JO" sz="2400" dirty="0"/>
              <a:t>الذين تقل أعمارهم عن 18 عامًا ، </a:t>
            </a:r>
            <a:r>
              <a:rPr lang="ar-JO" sz="2400" dirty="0" smtClean="0"/>
              <a:t>المستجيب  للاسئلة الأم </a:t>
            </a:r>
            <a:r>
              <a:rPr lang="ar-JO" sz="2400" dirty="0"/>
              <a:t>أو مقدم </a:t>
            </a:r>
            <a:r>
              <a:rPr lang="ar-JO" sz="2400" dirty="0" smtClean="0"/>
              <a:t>الرعاية.</a:t>
            </a:r>
            <a:endParaRPr lang="en-US" sz="2400" dirty="0"/>
          </a:p>
          <a:p>
            <a:pPr lvl="0"/>
            <a:endParaRPr lang="en-US" sz="2000" dirty="0"/>
          </a:p>
        </p:txBody>
      </p:sp>
    </p:spTree>
    <p:extLst>
      <p:ext uri="{BB962C8B-B14F-4D97-AF65-F5344CB8AC3E}">
        <p14:creationId xmlns:p14="http://schemas.microsoft.com/office/powerpoint/2010/main" val="3547472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645" y="188640"/>
            <a:ext cx="7589627" cy="609694"/>
          </a:xfrm>
        </p:spPr>
        <p:txBody>
          <a:bodyPr/>
          <a:lstStyle/>
          <a:p>
            <a:pPr algn="r" rtl="1"/>
            <a:r>
              <a:rPr lang="ar-JO" dirty="0" smtClean="0"/>
              <a:t>بعض التوجيهات/ الإرشادات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42259761"/>
              </p:ext>
            </p:extLst>
          </p:nvPr>
        </p:nvGraphicFramePr>
        <p:xfrm>
          <a:off x="206515" y="798333"/>
          <a:ext cx="8759756" cy="5732923"/>
        </p:xfrm>
        <a:graphic>
          <a:graphicData uri="http://schemas.openxmlformats.org/drawingml/2006/table">
            <a:tbl>
              <a:tblPr firstRow="1" bandRow="1">
                <a:tableStyleId>{5C22544A-7EE6-4342-B048-85BDC9FD1C3A}</a:tableStyleId>
              </a:tblPr>
              <a:tblGrid>
                <a:gridCol w="4379878"/>
                <a:gridCol w="4379878"/>
              </a:tblGrid>
              <a:tr h="640391">
                <a:tc>
                  <a:txBody>
                    <a:bodyPr/>
                    <a:lstStyle/>
                    <a:p>
                      <a:pPr algn="ctr"/>
                      <a:r>
                        <a:rPr lang="ar-JO" sz="2400" dirty="0" smtClean="0"/>
                        <a:t>لا تفعل </a:t>
                      </a:r>
                      <a:endParaRPr lang="en-US" sz="2400" dirty="0"/>
                    </a:p>
                  </a:txBody>
                  <a:tcPr/>
                </a:tc>
                <a:tc>
                  <a:txBody>
                    <a:bodyPr/>
                    <a:lstStyle/>
                    <a:p>
                      <a:pPr algn="ctr"/>
                      <a:r>
                        <a:rPr lang="ar-JO" sz="2400" dirty="0" smtClean="0"/>
                        <a:t>أفعل </a:t>
                      </a:r>
                      <a:endParaRPr lang="en-US" sz="2400" dirty="0"/>
                    </a:p>
                  </a:txBody>
                  <a:tcPr/>
                </a:tc>
              </a:tr>
              <a:tr h="5092532">
                <a:tc>
                  <a:txBody>
                    <a:bodyPr/>
                    <a:lstStyle/>
                    <a:p>
                      <a:pPr marL="342900" indent="-342900" algn="r" rtl="1">
                        <a:buFont typeface="Arial" panose="020B0604020202020204" pitchFamily="34" charset="0"/>
                        <a:buChar char="•"/>
                      </a:pPr>
                      <a:r>
                        <a:rPr lang="ar-JO" sz="2000" b="1" u="none" dirty="0" smtClean="0"/>
                        <a:t>لا تستخدم كلمة إعاقة</a:t>
                      </a:r>
                      <a:r>
                        <a:rPr lang="ar-JO" sz="2000" b="1" u="none" baseline="0" dirty="0" smtClean="0"/>
                        <a:t> </a:t>
                      </a:r>
                      <a:endParaRPr lang="en-US" sz="2000" b="1" u="none" dirty="0" smtClean="0"/>
                    </a:p>
                    <a:p>
                      <a:pPr algn="r" rtl="1"/>
                      <a:r>
                        <a:rPr lang="ar-JO" sz="2000" dirty="0" smtClean="0"/>
                        <a:t>تأكد من عدم ذكر كلمة الإعاقة أبداً - خاصة عند عرض الأسئلة. وقد أظهرت الأبحاث أن هذا قد يؤدي الى تحيزالردود وبالتالي يؤثر على جودة البيانات التي يتم جمعها.</a:t>
                      </a:r>
                    </a:p>
                    <a:p>
                      <a:pPr algn="r" rtl="1"/>
                      <a:endParaRPr lang="ar-JO" sz="2000" dirty="0" smtClean="0"/>
                    </a:p>
                    <a:p>
                      <a:pPr marL="342900" indent="-342900" algn="r" rtl="1">
                        <a:buFont typeface="Arial" panose="020B0604020202020204" pitchFamily="34" charset="0"/>
                        <a:buChar char="•"/>
                      </a:pPr>
                      <a:r>
                        <a:rPr lang="ar-JO" sz="2000" b="1" dirty="0" smtClean="0"/>
                        <a:t>لا تغيرالأسئلة</a:t>
                      </a:r>
                    </a:p>
                    <a:p>
                      <a:pPr algn="r" rtl="1"/>
                      <a:r>
                        <a:rPr lang="ar-JO" sz="2000" dirty="0" smtClean="0"/>
                        <a:t>أي تعديلات يمكن إضافتها على </a:t>
                      </a:r>
                      <a:r>
                        <a:rPr lang="ar-JO" sz="2000" b="0" dirty="0" smtClean="0"/>
                        <a:t>الأسئلة ، بما في ذلك </a:t>
                      </a:r>
                      <a:r>
                        <a:rPr lang="ar-JO" sz="2000" dirty="0" smtClean="0"/>
                        <a:t>إعطاء الأمثلة في الأسئلة، يجب تنفيذها قبل جمع البيانات.  إذ أن خلال جمع البيانات، </a:t>
                      </a:r>
                      <a:r>
                        <a:rPr lang="ar-JO" sz="2000" u="sng" dirty="0" smtClean="0"/>
                        <a:t>لا ينبغي تغيير الأسئلة بأي شكل من الأشكال.</a:t>
                      </a:r>
                    </a:p>
                    <a:p>
                      <a:pPr algn="r" rtl="1"/>
                      <a:endParaRPr lang="en-US" sz="2000" dirty="0"/>
                    </a:p>
                  </a:txBody>
                  <a:tcPr/>
                </a:tc>
                <a:tc>
                  <a:txBody>
                    <a:bodyPr/>
                    <a:lstStyle/>
                    <a:p>
                      <a:pPr marL="342900" indent="-342900" algn="r" rtl="1">
                        <a:buFont typeface="Arial" panose="020B0604020202020204" pitchFamily="34" charset="0"/>
                        <a:buChar char="•"/>
                      </a:pPr>
                      <a:r>
                        <a:rPr lang="ar-JO" sz="2000" b="1" dirty="0" smtClean="0">
                          <a:solidFill>
                            <a:schemeClr val="bg1"/>
                          </a:solidFill>
                        </a:rPr>
                        <a:t>اسأل باحترام</a:t>
                      </a:r>
                      <a:br>
                        <a:rPr lang="ar-JO" sz="2000" b="1" dirty="0" smtClean="0">
                          <a:solidFill>
                            <a:schemeClr val="bg1"/>
                          </a:solidFill>
                        </a:rPr>
                      </a:br>
                      <a:r>
                        <a:rPr lang="ar-JO" sz="2000" dirty="0" smtClean="0">
                          <a:solidFill>
                            <a:schemeClr val="bg1"/>
                          </a:solidFill>
                        </a:rPr>
                        <a:t>يجب التعامل مع جميع الأشخاص الذين تتم مقابلتهم باحترام ، ويجب طرح الأسئلة مع</a:t>
                      </a:r>
                      <a:r>
                        <a:rPr lang="ar-JO" sz="2000" baseline="0" dirty="0" smtClean="0">
                          <a:solidFill>
                            <a:schemeClr val="bg1"/>
                          </a:solidFill>
                        </a:rPr>
                        <a:t> تعزيز كرامتهم </a:t>
                      </a:r>
                      <a:r>
                        <a:rPr lang="ar-JO" sz="2000" dirty="0" smtClean="0">
                          <a:solidFill>
                            <a:schemeClr val="bg1"/>
                          </a:solidFill>
                        </a:rPr>
                        <a:t>.</a:t>
                      </a:r>
                    </a:p>
                    <a:p>
                      <a:pPr marL="0" indent="0" algn="r" rtl="1">
                        <a:buFont typeface="Arial" panose="020B0604020202020204" pitchFamily="34" charset="0"/>
                        <a:buNone/>
                      </a:pPr>
                      <a:endParaRPr lang="ar-JO" sz="2000" dirty="0" smtClean="0">
                        <a:solidFill>
                          <a:schemeClr val="bg1"/>
                        </a:solidFill>
                      </a:endParaRPr>
                    </a:p>
                    <a:p>
                      <a:pPr marL="0" indent="0" algn="r" rtl="1">
                        <a:buFont typeface="Arial" panose="020B0604020202020204" pitchFamily="34" charset="0"/>
                        <a:buNone/>
                      </a:pPr>
                      <a:endParaRPr lang="ar-JO" sz="2000" dirty="0" smtClean="0">
                        <a:solidFill>
                          <a:schemeClr val="bg1"/>
                        </a:solidFill>
                      </a:endParaRPr>
                    </a:p>
                    <a:p>
                      <a:pPr marL="342900" indent="-342900" algn="r" rtl="1">
                        <a:buFont typeface="Arial" panose="020B0604020202020204" pitchFamily="34" charset="0"/>
                        <a:buChar char="•"/>
                      </a:pPr>
                      <a:r>
                        <a:rPr lang="ar-JO" sz="2000" b="1" dirty="0" smtClean="0">
                          <a:solidFill>
                            <a:schemeClr val="bg1"/>
                          </a:solidFill>
                        </a:rPr>
                        <a:t>قراءة الأسئلة بالضبط كما هي </a:t>
                      </a:r>
                    </a:p>
                    <a:p>
                      <a:pPr algn="r" rtl="1"/>
                      <a:r>
                        <a:rPr lang="ar-JO" sz="2000" dirty="0" smtClean="0">
                          <a:solidFill>
                            <a:schemeClr val="bg1"/>
                          </a:solidFill>
                        </a:rPr>
                        <a:t>بالرغم</a:t>
                      </a:r>
                      <a:r>
                        <a:rPr lang="ar-JO" sz="2000" baseline="0" dirty="0" smtClean="0">
                          <a:solidFill>
                            <a:schemeClr val="bg1"/>
                          </a:solidFill>
                        </a:rPr>
                        <a:t> من سهولة </a:t>
                      </a:r>
                      <a:r>
                        <a:rPr lang="ar-JO" sz="2000" dirty="0" smtClean="0">
                          <a:solidFill>
                            <a:schemeClr val="bg1"/>
                          </a:solidFill>
                        </a:rPr>
                        <a:t>الأسئلة، فمن الضروري أن يتم </a:t>
                      </a:r>
                      <a:r>
                        <a:rPr lang="ar-JO" sz="2000" u="sng" dirty="0" smtClean="0">
                          <a:solidFill>
                            <a:schemeClr val="bg1"/>
                          </a:solidFill>
                        </a:rPr>
                        <a:t>طرح الأسئلة بالضبط كما هي مكتوبة </a:t>
                      </a:r>
                      <a:r>
                        <a:rPr lang="ar-JO" sz="2000" dirty="0" smtClean="0">
                          <a:solidFill>
                            <a:schemeClr val="bg1"/>
                          </a:solidFill>
                        </a:rPr>
                        <a:t>، بما في ذلك فئات الاستجابة.</a:t>
                      </a:r>
                      <a:br>
                        <a:rPr lang="ar-JO" sz="2000" dirty="0" smtClean="0">
                          <a:solidFill>
                            <a:schemeClr val="bg1"/>
                          </a:solidFill>
                        </a:rPr>
                      </a:br>
                      <a:r>
                        <a:rPr lang="ar-JO" sz="2000" dirty="0" smtClean="0">
                          <a:solidFill>
                            <a:schemeClr val="bg1"/>
                          </a:solidFill>
                        </a:rPr>
                        <a:t/>
                      </a:r>
                      <a:br>
                        <a:rPr lang="ar-JO" sz="2000" dirty="0" smtClean="0">
                          <a:solidFill>
                            <a:schemeClr val="bg1"/>
                          </a:solidFill>
                        </a:rPr>
                      </a:br>
                      <a:r>
                        <a:rPr lang="ar-JO" sz="2000" dirty="0" smtClean="0">
                          <a:solidFill>
                            <a:schemeClr val="bg1"/>
                          </a:solidFill>
                        </a:rPr>
                        <a:t>اقرأ خيارات الإجابة بصوت عالٍ ، على الأقل حتى يتعرف المستجيب على فئات الإجابات. من الأفضل تجاوز السؤال غير المفهومة،</a:t>
                      </a:r>
                      <a:r>
                        <a:rPr lang="ar-JO" sz="2000" baseline="0" dirty="0" smtClean="0">
                          <a:solidFill>
                            <a:schemeClr val="bg1"/>
                          </a:solidFill>
                        </a:rPr>
                        <a:t> </a:t>
                      </a:r>
                      <a:r>
                        <a:rPr lang="ar-JO" sz="2000" dirty="0" smtClean="0">
                          <a:solidFill>
                            <a:schemeClr val="bg1"/>
                          </a:solidFill>
                        </a:rPr>
                        <a:t>بدلاً من التأثير على البيانات من خلال تفسيره بشكل غير صحيح</a:t>
                      </a:r>
                      <a:r>
                        <a:rPr lang="ar-JO" sz="2000" dirty="0" smtClean="0"/>
                        <a:t>.</a:t>
                      </a:r>
                    </a:p>
                    <a:p>
                      <a:pPr algn="r" rtl="1"/>
                      <a:endParaRPr lang="en-US" sz="2000" dirty="0"/>
                    </a:p>
                  </a:txBody>
                  <a:tcPr>
                    <a:solidFill>
                      <a:schemeClr val="accent1"/>
                    </a:solidFill>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t>11</a:t>
            </a:fld>
            <a:endParaRPr lang="fr-FR" dirty="0"/>
          </a:p>
        </p:txBody>
      </p:sp>
    </p:spTree>
    <p:extLst>
      <p:ext uri="{BB962C8B-B14F-4D97-AF65-F5344CB8AC3E}">
        <p14:creationId xmlns:p14="http://schemas.microsoft.com/office/powerpoint/2010/main" val="3856639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645" y="188640"/>
            <a:ext cx="7589627" cy="609694"/>
          </a:xfrm>
        </p:spPr>
        <p:txBody>
          <a:bodyPr/>
          <a:lstStyle/>
          <a:p>
            <a:pPr algn="r" rtl="1"/>
            <a:r>
              <a:rPr lang="ar-JO" dirty="0" smtClean="0"/>
              <a:t>بعض التوجيهات/ الإرشادات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98985333"/>
              </p:ext>
            </p:extLst>
          </p:nvPr>
        </p:nvGraphicFramePr>
        <p:xfrm>
          <a:off x="206515" y="798333"/>
          <a:ext cx="8759756" cy="5732923"/>
        </p:xfrm>
        <a:graphic>
          <a:graphicData uri="http://schemas.openxmlformats.org/drawingml/2006/table">
            <a:tbl>
              <a:tblPr firstRow="1" bandRow="1">
                <a:tableStyleId>{5C22544A-7EE6-4342-B048-85BDC9FD1C3A}</a:tableStyleId>
              </a:tblPr>
              <a:tblGrid>
                <a:gridCol w="4379878"/>
                <a:gridCol w="4379878"/>
              </a:tblGrid>
              <a:tr h="640391">
                <a:tc>
                  <a:txBody>
                    <a:bodyPr/>
                    <a:lstStyle/>
                    <a:p>
                      <a:pPr algn="ctr"/>
                      <a:r>
                        <a:rPr lang="ar-JO" sz="2400" dirty="0" smtClean="0"/>
                        <a:t>لا تفعل </a:t>
                      </a:r>
                      <a:endParaRPr lang="en-US" sz="2400" dirty="0"/>
                    </a:p>
                  </a:txBody>
                  <a:tcPr/>
                </a:tc>
                <a:tc>
                  <a:txBody>
                    <a:bodyPr/>
                    <a:lstStyle/>
                    <a:p>
                      <a:pPr algn="ctr"/>
                      <a:r>
                        <a:rPr lang="ar-JO" sz="2400" dirty="0" smtClean="0"/>
                        <a:t>أفعل </a:t>
                      </a:r>
                      <a:endParaRPr lang="en-US" sz="2400" dirty="0"/>
                    </a:p>
                  </a:txBody>
                  <a:tcPr/>
                </a:tc>
              </a:tr>
              <a:tr h="5092532">
                <a:tc>
                  <a:txBody>
                    <a:bodyPr/>
                    <a:lstStyle/>
                    <a:p>
                      <a:pPr marL="342900" lvl="0" indent="-342900" algn="r" rtl="1">
                        <a:buFont typeface="Arial" panose="020B0604020202020204" pitchFamily="34" charset="0"/>
                        <a:buChar char="•"/>
                      </a:pPr>
                      <a:endParaRPr lang="ar-JO" sz="2000" b="1" u="none" dirty="0" smtClean="0"/>
                    </a:p>
                    <a:p>
                      <a:pPr marL="342900" lvl="0" indent="-342900" algn="r" rtl="1">
                        <a:buFont typeface="Arial" panose="020B0604020202020204" pitchFamily="34" charset="0"/>
                        <a:buChar char="•"/>
                      </a:pPr>
                      <a:r>
                        <a:rPr lang="ar-JO" sz="2000" b="1" u="none" dirty="0" smtClean="0"/>
                        <a:t>لا تعطي أمثلة</a:t>
                      </a:r>
                    </a:p>
                    <a:p>
                      <a:pPr marL="0" lvl="0" indent="0" algn="r" rtl="1">
                        <a:buFont typeface="Arial" panose="020B0604020202020204" pitchFamily="34" charset="0"/>
                        <a:buNone/>
                      </a:pPr>
                      <a:r>
                        <a:rPr lang="ar-JO" sz="2000" b="0" u="none" dirty="0" smtClean="0"/>
                        <a:t>بغض</a:t>
                      </a:r>
                      <a:r>
                        <a:rPr lang="ar-JO" sz="2000" b="0" u="none" baseline="0" dirty="0" smtClean="0"/>
                        <a:t> النظر عن </a:t>
                      </a:r>
                      <a:r>
                        <a:rPr lang="ar-JO" sz="2000" b="0" u="none" dirty="0" smtClean="0"/>
                        <a:t>الأسئلة مع الأمثلة الموجودة اصلا ، لا تعطي أو تشكل أمثلة على الأسئلة لأن ذلك سيؤثر على جودة البيانات. كرر الأسئلة إذا لزم الأمر ، وانتقل إلى السؤال التالي إذا كان الشخص لم يفهم</a:t>
                      </a:r>
                      <a:r>
                        <a:rPr lang="ar-JO" sz="2000" b="0" u="none" baseline="0" dirty="0" smtClean="0"/>
                        <a:t> السؤال.</a:t>
                      </a:r>
                      <a:r>
                        <a:rPr lang="ar-JO" sz="2000" b="1" u="none" dirty="0" smtClean="0"/>
                        <a:t/>
                      </a:r>
                      <a:br>
                        <a:rPr lang="ar-JO" sz="2000" b="1" u="none" dirty="0" smtClean="0"/>
                      </a:br>
                      <a:r>
                        <a:rPr lang="ar-JO" sz="2000" b="1" u="none" dirty="0" smtClean="0"/>
                        <a:t/>
                      </a:r>
                      <a:br>
                        <a:rPr lang="ar-JO" sz="2000" b="1" u="none" dirty="0" smtClean="0"/>
                      </a:br>
                      <a:r>
                        <a:rPr lang="ar-JO" sz="2000" b="1" u="none" dirty="0" smtClean="0"/>
                        <a:t>لا تترجم مباشرة خلال طرح</a:t>
                      </a:r>
                      <a:r>
                        <a:rPr lang="ar-JO" sz="2000" b="1" u="none" baseline="0" dirty="0" smtClean="0"/>
                        <a:t> الأسئلة</a:t>
                      </a:r>
                      <a:r>
                        <a:rPr lang="ar-JO" sz="2000" b="1" u="none" dirty="0" smtClean="0"/>
                        <a:t/>
                      </a:r>
                      <a:br>
                        <a:rPr lang="ar-JO" sz="2000" b="1" u="none" dirty="0" smtClean="0"/>
                      </a:br>
                      <a:r>
                        <a:rPr lang="ar-JO" sz="2000" b="0" u="none" dirty="0" smtClean="0"/>
                        <a:t>ينبغي الاتفاق على الترجمة قبل جمع البيانات. لا ينبغي أن تتم الترجمة أثناء المقابلة. إذا كانت الترجمة أثناء اللمقابلة ضرورية ، يجب عمل</a:t>
                      </a:r>
                      <a:r>
                        <a:rPr lang="ar-JO" sz="2000" b="0" u="none" baseline="0" dirty="0" smtClean="0"/>
                        <a:t> </a:t>
                      </a:r>
                      <a:r>
                        <a:rPr lang="ar-JO" sz="2000" b="0" u="none" dirty="0" smtClean="0"/>
                        <a:t> تدريب شامل حول معنى الأسئلة لتجنب الأخطاء.</a:t>
                      </a:r>
                    </a:p>
                    <a:p>
                      <a:pPr marL="342900" indent="-342900" algn="r" rtl="1">
                        <a:buFont typeface="Arial" panose="020B0604020202020204" pitchFamily="34" charset="0"/>
                        <a:buChar char="•"/>
                      </a:pPr>
                      <a:endParaRPr lang="ar-JO" sz="2000" b="0" u="none" dirty="0" smtClean="0"/>
                    </a:p>
                  </a:txBody>
                  <a:tcPr/>
                </a:tc>
                <a:tc>
                  <a:txBody>
                    <a:bodyPr/>
                    <a:lstStyle/>
                    <a:p>
                      <a:pPr marL="342900" indent="-342900" algn="r" rtl="1">
                        <a:buFont typeface="Arial" panose="020B0604020202020204" pitchFamily="34" charset="0"/>
                        <a:buChar char="•"/>
                      </a:pPr>
                      <a:endParaRPr lang="ar-JO" sz="2000" b="1" dirty="0" smtClean="0">
                        <a:solidFill>
                          <a:schemeClr val="bg1"/>
                        </a:solidFill>
                      </a:endParaRPr>
                    </a:p>
                    <a:p>
                      <a:pPr marL="342900" indent="-342900" algn="r" rtl="1">
                        <a:buFont typeface="Arial" panose="020B0604020202020204" pitchFamily="34" charset="0"/>
                        <a:buChar char="•"/>
                      </a:pPr>
                      <a:r>
                        <a:rPr lang="ar-JO" sz="2000" b="1" dirty="0" smtClean="0">
                          <a:solidFill>
                            <a:schemeClr val="bg1"/>
                          </a:solidFill>
                        </a:rPr>
                        <a:t>طرح الأسئلة على الوكيل/ المفوض</a:t>
                      </a:r>
                      <a:r>
                        <a:rPr lang="ar-JO" sz="2000" b="1" baseline="0" dirty="0" smtClean="0">
                          <a:solidFill>
                            <a:schemeClr val="bg1"/>
                          </a:solidFill>
                        </a:rPr>
                        <a:t> </a:t>
                      </a:r>
                      <a:endParaRPr lang="ar-JO" sz="2000" b="1" dirty="0" smtClean="0">
                        <a:solidFill>
                          <a:schemeClr val="bg1"/>
                        </a:solidFill>
                      </a:endParaRPr>
                    </a:p>
                    <a:p>
                      <a:pPr marL="0" indent="0" algn="r" rtl="1">
                        <a:buFont typeface="Arial" panose="020B0604020202020204" pitchFamily="34" charset="0"/>
                        <a:buNone/>
                      </a:pPr>
                      <a:endParaRPr lang="ar-JO" sz="2000" b="1" dirty="0" smtClean="0">
                        <a:solidFill>
                          <a:schemeClr val="bg1"/>
                        </a:solidFill>
                      </a:endParaRPr>
                    </a:p>
                    <a:p>
                      <a:pPr marL="0" lvl="0" indent="0" algn="r" rtl="1">
                        <a:buFont typeface="Arial" panose="020B0604020202020204" pitchFamily="34" charset="0"/>
                        <a:buNone/>
                      </a:pPr>
                      <a:r>
                        <a:rPr lang="ar-JO" sz="2000" b="0" dirty="0" smtClean="0">
                          <a:solidFill>
                            <a:schemeClr val="bg1"/>
                          </a:solidFill>
                        </a:rPr>
                        <a:t>في بعض الأحيان ، لن تتمكن من طرح الأسئلة مباشرة على المستجيب، وبالتالي سيتعين عليك استخدام مستجيب بالوكالة.</a:t>
                      </a:r>
                    </a:p>
                    <a:p>
                      <a:pPr marL="342900" indent="-342900" algn="r" rtl="1">
                        <a:buFont typeface="Arial" panose="020B0604020202020204" pitchFamily="34" charset="0"/>
                        <a:buChar char="•"/>
                      </a:pPr>
                      <a:endParaRPr lang="ar-JO" sz="2400" b="0" dirty="0" smtClean="0">
                        <a:solidFill>
                          <a:schemeClr val="bg1"/>
                        </a:solidFill>
                      </a:endParaRPr>
                    </a:p>
                    <a:p>
                      <a:pPr marL="0" indent="0" algn="r" rtl="1">
                        <a:buFont typeface="Arial" panose="020B0604020202020204" pitchFamily="34" charset="0"/>
                        <a:buNone/>
                      </a:pPr>
                      <a:endParaRPr lang="ar-JO" sz="2000" b="0" dirty="0" smtClean="0">
                        <a:solidFill>
                          <a:schemeClr val="bg1"/>
                        </a:solidFill>
                      </a:endParaRPr>
                    </a:p>
                    <a:p>
                      <a:pPr marL="0" lvl="0" indent="0" algn="r" rtl="1">
                        <a:buFont typeface="Arial" panose="020B0604020202020204" pitchFamily="34" charset="0"/>
                        <a:buNone/>
                      </a:pPr>
                      <a:r>
                        <a:rPr lang="ar-JO" sz="2000" b="0" dirty="0" smtClean="0">
                          <a:solidFill>
                            <a:schemeClr val="bg1"/>
                          </a:solidFill>
                        </a:rPr>
                        <a:t>ﻣﻼﺣظﺔ - ﯾﻧﺑﻐﻲ داﺋﻣﺎً طرح </a:t>
                      </a:r>
                      <a:r>
                        <a:rPr lang="ar-JO" sz="2000" b="0" baseline="0" dirty="0" smtClean="0">
                          <a:solidFill>
                            <a:schemeClr val="bg1"/>
                          </a:solidFill>
                        </a:rPr>
                        <a:t> أسئلة القدرات الوظيفية لل</a:t>
                      </a:r>
                      <a:r>
                        <a:rPr lang="ar-JO" sz="2000" b="0" dirty="0" smtClean="0">
                          <a:solidFill>
                            <a:schemeClr val="bg1"/>
                          </a:solidFill>
                        </a:rPr>
                        <a:t>طﻔل إﻟﯽ اﻷﻣ أو ﻣﻘدﻣ</a:t>
                      </a:r>
                      <a:r>
                        <a:rPr lang="ar-JO" sz="2000" b="0" baseline="0" dirty="0" smtClean="0">
                          <a:solidFill>
                            <a:schemeClr val="bg1"/>
                          </a:solidFill>
                        </a:rPr>
                        <a:t> </a:t>
                      </a:r>
                      <a:r>
                        <a:rPr lang="ar-JO" sz="2000" b="0" dirty="0" smtClean="0">
                          <a:solidFill>
                            <a:schemeClr val="bg1"/>
                          </a:solidFill>
                        </a:rPr>
                        <a:t> اﻟرﻋﺎﯾﺔ اﻟرئيسي</a:t>
                      </a:r>
                      <a:r>
                        <a:rPr lang="ar-JO" sz="2000" b="0" baseline="0" dirty="0" smtClean="0">
                          <a:solidFill>
                            <a:schemeClr val="bg1"/>
                          </a:solidFill>
                        </a:rPr>
                        <a:t> </a:t>
                      </a:r>
                      <a:endParaRPr lang="ar-JO" sz="2000" b="0" dirty="0" smtClean="0"/>
                    </a:p>
                    <a:p>
                      <a:pPr algn="r" rtl="1"/>
                      <a:endParaRPr lang="en-US" sz="2000" b="0" dirty="0"/>
                    </a:p>
                  </a:txBody>
                  <a:tcPr>
                    <a:solidFill>
                      <a:schemeClr val="accent1"/>
                    </a:solidFill>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solidFill>
                  <a:srgbClr val="0077C8"/>
                </a:solidFill>
              </a:rPr>
              <a:pPr/>
              <a:t>12</a:t>
            </a:fld>
            <a:endParaRPr lang="fr-FR" dirty="0">
              <a:solidFill>
                <a:srgbClr val="0077C8"/>
              </a:solidFill>
            </a:endParaRPr>
          </a:p>
        </p:txBody>
      </p:sp>
    </p:spTree>
    <p:extLst>
      <p:ext uri="{BB962C8B-B14F-4D97-AF65-F5344CB8AC3E}">
        <p14:creationId xmlns:p14="http://schemas.microsoft.com/office/powerpoint/2010/main" val="3861308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645" y="188640"/>
            <a:ext cx="7589627" cy="609694"/>
          </a:xfrm>
        </p:spPr>
        <p:txBody>
          <a:bodyPr/>
          <a:lstStyle/>
          <a:p>
            <a:pPr algn="r" rtl="1"/>
            <a:r>
              <a:rPr lang="ar-JO" dirty="0" smtClean="0"/>
              <a:t>بعض التوجيهات/ الإرشادات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7002637"/>
              </p:ext>
            </p:extLst>
          </p:nvPr>
        </p:nvGraphicFramePr>
        <p:xfrm>
          <a:off x="206515" y="798333"/>
          <a:ext cx="8759756" cy="5732923"/>
        </p:xfrm>
        <a:graphic>
          <a:graphicData uri="http://schemas.openxmlformats.org/drawingml/2006/table">
            <a:tbl>
              <a:tblPr firstRow="1" bandRow="1">
                <a:tableStyleId>{5C22544A-7EE6-4342-B048-85BDC9FD1C3A}</a:tableStyleId>
              </a:tblPr>
              <a:tblGrid>
                <a:gridCol w="4379878"/>
                <a:gridCol w="4379878"/>
              </a:tblGrid>
              <a:tr h="640391">
                <a:tc>
                  <a:txBody>
                    <a:bodyPr/>
                    <a:lstStyle/>
                    <a:p>
                      <a:pPr algn="ctr"/>
                      <a:r>
                        <a:rPr lang="ar-JO" sz="2400" dirty="0" smtClean="0"/>
                        <a:t>لا تفعل </a:t>
                      </a:r>
                      <a:endParaRPr lang="en-US" sz="2400" dirty="0"/>
                    </a:p>
                  </a:txBody>
                  <a:tcPr/>
                </a:tc>
                <a:tc>
                  <a:txBody>
                    <a:bodyPr/>
                    <a:lstStyle/>
                    <a:p>
                      <a:pPr algn="ctr"/>
                      <a:r>
                        <a:rPr lang="ar-JO" sz="2400" dirty="0" smtClean="0"/>
                        <a:t>أفعل </a:t>
                      </a:r>
                      <a:endParaRPr lang="en-US" sz="2400" dirty="0"/>
                    </a:p>
                  </a:txBody>
                  <a:tcPr/>
                </a:tc>
              </a:tr>
              <a:tr h="5092532">
                <a:tc>
                  <a:txBody>
                    <a:bodyPr/>
                    <a:lstStyle/>
                    <a:p>
                      <a:pPr marL="342900" indent="-342900" algn="r" rtl="1">
                        <a:buFont typeface="Arial" panose="020B0604020202020204" pitchFamily="34" charset="0"/>
                        <a:buChar char="•"/>
                      </a:pPr>
                      <a:endParaRPr lang="ar-JO" sz="2000" b="1" u="none" dirty="0" smtClean="0"/>
                    </a:p>
                    <a:p>
                      <a:pPr marL="342900" indent="-342900" algn="r" rtl="1">
                        <a:buFont typeface="Arial" panose="020B0604020202020204" pitchFamily="34" charset="0"/>
                        <a:buChar char="•"/>
                      </a:pPr>
                      <a:r>
                        <a:rPr lang="ar-JO" sz="2000" b="1" u="none" dirty="0" smtClean="0"/>
                        <a:t>لا تدلي بملاحظات (لا تعطي وجهه نظرك)</a:t>
                      </a:r>
                    </a:p>
                    <a:p>
                      <a:pPr marL="0" indent="0" algn="r" rtl="1">
                        <a:buFont typeface="Arial" panose="020B0604020202020204" pitchFamily="34" charset="0"/>
                        <a:buNone/>
                      </a:pPr>
                      <a:r>
                        <a:rPr lang="ar-JO" sz="2000" b="0" u="none" dirty="0" smtClean="0"/>
                        <a:t>يجب ألا يتم تسجيل البيانات بناءً على الملاحظة أو الافتراضات حول ما يمكن أو لا يستطيع المستجيب القيام به، هم</a:t>
                      </a:r>
                      <a:r>
                        <a:rPr lang="ar-JO" sz="2000" b="0" u="none" baseline="0" dirty="0" smtClean="0"/>
                        <a:t> </a:t>
                      </a:r>
                      <a:r>
                        <a:rPr lang="ar-JO" sz="2000" b="0" u="none" dirty="0" smtClean="0"/>
                        <a:t> فقط يعرفون مستوى الصعوبات في بيئتهم اليومية.</a:t>
                      </a:r>
                    </a:p>
                    <a:p>
                      <a:pPr marL="0" indent="0" algn="r" rtl="1">
                        <a:buFont typeface="Arial" panose="020B0604020202020204" pitchFamily="34" charset="0"/>
                        <a:buNone/>
                      </a:pPr>
                      <a:endParaRPr lang="ar-JO" sz="2000" b="1" u="none" dirty="0" smtClean="0"/>
                    </a:p>
                    <a:p>
                      <a:pPr marL="0" indent="0" algn="r" rtl="1">
                        <a:buFont typeface="Arial" panose="020B0604020202020204" pitchFamily="34" charset="0"/>
                        <a:buNone/>
                      </a:pPr>
                      <a:r>
                        <a:rPr lang="ar-JO" sz="2000" b="0" u="none" dirty="0" smtClean="0"/>
                        <a:t>ومع ذلك ، كن حساسًا للوضع. قد يكون من الضروري الإقرار بما تلاحظه. على سبيل المثال ، "يمكنني رؤيتك على كرسي متحرك ، ولكن هل يمكنك أن تخبرني إلى أي مدى تجد صعوبة في المشي" (متبوعة بفئات الاستجابة).</a:t>
                      </a:r>
                    </a:p>
                    <a:p>
                      <a:pPr algn="r" rtl="1"/>
                      <a:endParaRPr lang="en-US" sz="2000" b="0" dirty="0"/>
                    </a:p>
                  </a:txBody>
                  <a:tcPr/>
                </a:tc>
                <a:tc>
                  <a:txBody>
                    <a:bodyPr/>
                    <a:lstStyle/>
                    <a:p>
                      <a:pPr marL="342900" indent="-342900" algn="r" rtl="1">
                        <a:buFont typeface="Arial" panose="020B0604020202020204" pitchFamily="34" charset="0"/>
                        <a:buChar char="•"/>
                      </a:pPr>
                      <a:endParaRPr lang="ar-JO" sz="2000" b="1" dirty="0" smtClean="0">
                        <a:solidFill>
                          <a:schemeClr val="bg1"/>
                        </a:solidFill>
                      </a:endParaRPr>
                    </a:p>
                    <a:p>
                      <a:pPr marL="342900" indent="-342900" algn="r" rtl="1">
                        <a:buFont typeface="Arial" panose="020B0604020202020204" pitchFamily="34" charset="0"/>
                        <a:buChar char="•"/>
                      </a:pPr>
                      <a:r>
                        <a:rPr lang="ar-JO" sz="2000" b="1" dirty="0" smtClean="0">
                          <a:solidFill>
                            <a:schemeClr val="bg1"/>
                          </a:solidFill>
                        </a:rPr>
                        <a:t>إسمح للمشاركين بتخطي الأسئلة إذا كانوا لا يشعرون</a:t>
                      </a:r>
                      <a:r>
                        <a:rPr lang="ar-JO" sz="2000" b="1" baseline="0" dirty="0" smtClean="0">
                          <a:solidFill>
                            <a:schemeClr val="bg1"/>
                          </a:solidFill>
                        </a:rPr>
                        <a:t> بالراحة للإجابة، او لا يريدون الإجابة</a:t>
                      </a:r>
                      <a:endParaRPr lang="ar-JO" sz="2000" b="1" dirty="0" smtClean="0">
                        <a:solidFill>
                          <a:schemeClr val="bg1"/>
                        </a:solidFill>
                      </a:endParaRPr>
                    </a:p>
                    <a:p>
                      <a:pPr marL="0" indent="0" algn="r" rtl="1">
                        <a:buFont typeface="Arial" panose="020B0604020202020204" pitchFamily="34" charset="0"/>
                        <a:buNone/>
                      </a:pPr>
                      <a:endParaRPr lang="ar-JO" sz="2000" dirty="0" smtClean="0">
                        <a:solidFill>
                          <a:schemeClr val="bg1"/>
                        </a:solidFill>
                      </a:endParaRPr>
                    </a:p>
                    <a:p>
                      <a:pPr marL="0" indent="0" algn="r" rtl="1">
                        <a:buFont typeface="Arial" panose="020B0604020202020204" pitchFamily="34" charset="0"/>
                        <a:buNone/>
                      </a:pPr>
                      <a:r>
                        <a:rPr lang="ar-JO" sz="2000" b="0" dirty="0" smtClean="0">
                          <a:solidFill>
                            <a:schemeClr val="bg1"/>
                          </a:solidFill>
                        </a:rPr>
                        <a:t>في حال شخص ما  لم يرد</a:t>
                      </a:r>
                      <a:r>
                        <a:rPr lang="ar-JO" sz="2000" b="0" baseline="0" dirty="0" smtClean="0">
                          <a:solidFill>
                            <a:schemeClr val="bg1"/>
                          </a:solidFill>
                        </a:rPr>
                        <a:t> / يجيب شخص ، او رفضالإجابة، إنتقل الى السؤال التالي </a:t>
                      </a:r>
                      <a:endParaRPr lang="en-US" sz="2000" b="0" dirty="0">
                        <a:solidFill>
                          <a:schemeClr val="bg1"/>
                        </a:solidFill>
                      </a:endParaRPr>
                    </a:p>
                  </a:txBody>
                  <a:tcPr>
                    <a:solidFill>
                      <a:schemeClr val="accent1"/>
                    </a:solidFill>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solidFill>
                  <a:srgbClr val="0077C8"/>
                </a:solidFill>
              </a:rPr>
              <a:pPr/>
              <a:t>13</a:t>
            </a:fld>
            <a:endParaRPr lang="fr-FR" dirty="0">
              <a:solidFill>
                <a:srgbClr val="0077C8"/>
              </a:solidFill>
            </a:endParaRPr>
          </a:p>
        </p:txBody>
      </p:sp>
    </p:spTree>
    <p:extLst>
      <p:ext uri="{BB962C8B-B14F-4D97-AF65-F5344CB8AC3E}">
        <p14:creationId xmlns:p14="http://schemas.microsoft.com/office/powerpoint/2010/main" val="3597989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JO" dirty="0" smtClean="0"/>
              <a:t>كيف </a:t>
            </a:r>
            <a:r>
              <a:rPr lang="ar-JO" dirty="0"/>
              <a:t>يمكنني أن...؟</a:t>
            </a:r>
            <a:endParaRPr lang="en-GB" dirty="0"/>
          </a:p>
        </p:txBody>
      </p:sp>
      <p:sp>
        <p:nvSpPr>
          <p:cNvPr id="6" name="Rectangle 5">
            <a:extLst>
              <a:ext uri="{FF2B5EF4-FFF2-40B4-BE49-F238E27FC236}">
                <a16:creationId xmlns="" xmlns:a16="http://schemas.microsoft.com/office/drawing/2014/main" id="{7BB158BD-82E0-47CD-B6D5-A9DF750FB2C1}"/>
              </a:ext>
            </a:extLst>
          </p:cNvPr>
          <p:cNvSpPr/>
          <p:nvPr/>
        </p:nvSpPr>
        <p:spPr>
          <a:xfrm>
            <a:off x="611559" y="1718810"/>
            <a:ext cx="8039677" cy="4401205"/>
          </a:xfrm>
          <a:prstGeom prst="rect">
            <a:avLst/>
          </a:prstGeom>
        </p:spPr>
        <p:txBody>
          <a:bodyPr wrap="square">
            <a:spAutoFit/>
          </a:bodyPr>
          <a:lstStyle/>
          <a:p>
            <a:pPr marL="457200" indent="-457200" algn="r" rtl="1">
              <a:buFont typeface="Arial" panose="020B0604020202020204" pitchFamily="34" charset="0"/>
              <a:buChar char="•"/>
            </a:pPr>
            <a:r>
              <a:rPr lang="ar-JO" sz="2000" dirty="0" smtClean="0"/>
              <a:t>اطرح </a:t>
            </a:r>
            <a:r>
              <a:rPr lang="ar-JO" sz="2000" dirty="0"/>
              <a:t>سؤالاً عندما تكون الإجابة </a:t>
            </a:r>
            <a:r>
              <a:rPr lang="ar-JO" sz="2000" dirty="0" smtClean="0"/>
              <a:t>واضحة؟</a:t>
            </a:r>
          </a:p>
          <a:p>
            <a:pPr algn="r" rtl="1"/>
            <a:endParaRPr lang="ar-JO" sz="2000" dirty="0" smtClean="0"/>
          </a:p>
          <a:p>
            <a:pPr algn="r" rtl="1"/>
            <a:endParaRPr lang="en-GB" sz="2000" dirty="0"/>
          </a:p>
          <a:p>
            <a:pPr marL="457200" indent="-457200" algn="r" rtl="1">
              <a:buFont typeface="Arial" panose="020B0604020202020204" pitchFamily="34" charset="0"/>
              <a:buChar char="•"/>
            </a:pPr>
            <a:r>
              <a:rPr lang="ar-JO" sz="2000" dirty="0" smtClean="0"/>
              <a:t>تعديل / تكييف الأسئلة </a:t>
            </a:r>
            <a:r>
              <a:rPr lang="ar-JO" sz="2000" dirty="0"/>
              <a:t>حسب </a:t>
            </a:r>
            <a:r>
              <a:rPr lang="ar-JO" sz="2000" dirty="0" smtClean="0"/>
              <a:t>السياق؟</a:t>
            </a:r>
          </a:p>
          <a:p>
            <a:pPr algn="r" rtl="1"/>
            <a:endParaRPr lang="ar-JO" sz="2000" dirty="0" smtClean="0"/>
          </a:p>
          <a:p>
            <a:pPr algn="r" rtl="1"/>
            <a:endParaRPr lang="ar-JO" sz="2000" dirty="0"/>
          </a:p>
          <a:p>
            <a:pPr marL="457200" indent="-457200" algn="r" rtl="1">
              <a:buFont typeface="Arial" panose="020B0604020202020204" pitchFamily="34" charset="0"/>
              <a:buChar char="•"/>
            </a:pPr>
            <a:r>
              <a:rPr lang="ar-JO" sz="2000" dirty="0" smtClean="0"/>
              <a:t>التقاط / فهم  التفاعلات </a:t>
            </a:r>
            <a:r>
              <a:rPr lang="ar-JO" sz="2000" dirty="0"/>
              <a:t>بين الإعاقات المختلفة أو بين الخصائص المختلفة لتحديد </a:t>
            </a:r>
            <a:r>
              <a:rPr lang="ar-JO" sz="2000" dirty="0" smtClean="0"/>
              <a:t>الإعاقة؟</a:t>
            </a:r>
          </a:p>
          <a:p>
            <a:pPr algn="r" rtl="1"/>
            <a:endParaRPr lang="ar-JO" sz="2000" dirty="0" smtClean="0"/>
          </a:p>
          <a:p>
            <a:pPr algn="r" rtl="1"/>
            <a:endParaRPr lang="ar-JO" sz="2000" dirty="0"/>
          </a:p>
          <a:p>
            <a:pPr marL="457200" indent="-457200" algn="r" rtl="1">
              <a:buFont typeface="Arial" panose="020B0604020202020204" pitchFamily="34" charset="0"/>
              <a:buChar char="•"/>
            </a:pPr>
            <a:r>
              <a:rPr lang="ar-JO" sz="2000" dirty="0" smtClean="0"/>
              <a:t>اتفاعل او اتواصل مع </a:t>
            </a:r>
            <a:r>
              <a:rPr lang="ar-JO" sz="2000" dirty="0"/>
              <a:t>الأشخاص ذوي الإعاقة </a:t>
            </a:r>
            <a:r>
              <a:rPr lang="ar-JO" sz="2000" dirty="0" smtClean="0"/>
              <a:t>لكي  </a:t>
            </a:r>
            <a:r>
              <a:rPr lang="ar-JO" sz="2000" dirty="0"/>
              <a:t>يشعرون </a:t>
            </a:r>
            <a:r>
              <a:rPr lang="ar-JO" sz="2000" dirty="0" smtClean="0"/>
              <a:t>بالراحة؟</a:t>
            </a:r>
          </a:p>
          <a:p>
            <a:pPr algn="r" rtl="1"/>
            <a:endParaRPr lang="ar-JO" sz="2000" dirty="0"/>
          </a:p>
          <a:p>
            <a:pPr algn="r" rtl="1"/>
            <a:endParaRPr lang="ar-JO" sz="2000" dirty="0" smtClean="0"/>
          </a:p>
          <a:p>
            <a:pPr marL="457200" indent="-457200" algn="r" rtl="1">
              <a:buFont typeface="Arial" panose="020B0604020202020204" pitchFamily="34" charset="0"/>
              <a:buChar char="•"/>
            </a:pPr>
            <a:r>
              <a:rPr lang="ar-JO" sz="2000" dirty="0" smtClean="0"/>
              <a:t>أستخدم </a:t>
            </a:r>
            <a:r>
              <a:rPr lang="ar-JO" sz="2000" dirty="0"/>
              <a:t>الأسئلة مع </a:t>
            </a:r>
            <a:r>
              <a:rPr lang="ar-JO" sz="2000" dirty="0" smtClean="0"/>
              <a:t>الأطفال؟</a:t>
            </a:r>
          </a:p>
          <a:p>
            <a:pPr marL="457200" indent="-457200" algn="r" rtl="1">
              <a:buFont typeface="Arial" panose="020B0604020202020204" pitchFamily="34" charset="0"/>
              <a:buChar char="•"/>
            </a:pPr>
            <a:endParaRPr lang="en-US" sz="2000" dirty="0"/>
          </a:p>
        </p:txBody>
      </p:sp>
    </p:spTree>
    <p:extLst>
      <p:ext uri="{BB962C8B-B14F-4D97-AF65-F5344CB8AC3E}">
        <p14:creationId xmlns:p14="http://schemas.microsoft.com/office/powerpoint/2010/main" val="195013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JO" dirty="0" smtClean="0"/>
              <a:t>التحديات</a:t>
            </a:r>
            <a:endParaRPr lang="en-GB" dirty="0"/>
          </a:p>
        </p:txBody>
      </p:sp>
      <p:sp>
        <p:nvSpPr>
          <p:cNvPr id="6" name="Rectangle 5">
            <a:extLst>
              <a:ext uri="{FF2B5EF4-FFF2-40B4-BE49-F238E27FC236}">
                <a16:creationId xmlns="" xmlns:a16="http://schemas.microsoft.com/office/drawing/2014/main" id="{7BB158BD-82E0-47CD-B6D5-A9DF750FB2C1}"/>
              </a:ext>
            </a:extLst>
          </p:cNvPr>
          <p:cNvSpPr/>
          <p:nvPr/>
        </p:nvSpPr>
        <p:spPr>
          <a:xfrm>
            <a:off x="611559" y="1718810"/>
            <a:ext cx="8039677" cy="2677656"/>
          </a:xfrm>
          <a:prstGeom prst="rect">
            <a:avLst/>
          </a:prstGeom>
        </p:spPr>
        <p:txBody>
          <a:bodyPr wrap="square">
            <a:spAutoFit/>
          </a:bodyPr>
          <a:lstStyle/>
          <a:p>
            <a:pPr algn="r" rtl="1"/>
            <a:r>
              <a:rPr lang="ar-JO" sz="2400" dirty="0" smtClean="0"/>
              <a:t>تحدد </a:t>
            </a:r>
            <a:r>
              <a:rPr lang="ar-JO" sz="2400" dirty="0"/>
              <a:t>مجموعة واشنطن غالبية الأشخاص ذوي الإعاقة - </a:t>
            </a:r>
            <a:r>
              <a:rPr lang="ar-JO" sz="2400" b="1" dirty="0"/>
              <a:t>ولكن ليس جميعهم</a:t>
            </a:r>
            <a:r>
              <a:rPr lang="en-GB" sz="2400" b="1" dirty="0"/>
              <a:t> </a:t>
            </a:r>
          </a:p>
          <a:p>
            <a:pPr algn="r" rtl="1"/>
            <a:endParaRPr lang="ar-JO" sz="2400" dirty="0" smtClean="0"/>
          </a:p>
          <a:p>
            <a:pPr algn="r" rtl="1"/>
            <a:endParaRPr lang="ar-JO" sz="2400" dirty="0"/>
          </a:p>
          <a:p>
            <a:pPr algn="r" rtl="1"/>
            <a:endParaRPr lang="ar-JO" sz="2400" dirty="0" smtClean="0"/>
          </a:p>
          <a:p>
            <a:pPr algn="r" rtl="1"/>
            <a:r>
              <a:rPr lang="ar-JO" sz="2400" dirty="0" smtClean="0"/>
              <a:t>لا يتم ادائما تحديد الإعاقة النفسية الإجتماعية والتي لا تؤدي دائما الى محدودية القدرات الوظيفية، لذلك من الممكن أن تستخدم المنظمات قائمة أسئلة مجموعة واشنطن المحسنة والتي تحوي (</a:t>
            </a:r>
            <a:r>
              <a:rPr lang="ar-JO" sz="2400" dirty="0"/>
              <a:t>12 سؤالاً)</a:t>
            </a:r>
            <a:endParaRPr lang="en-US" sz="2400" dirty="0"/>
          </a:p>
        </p:txBody>
      </p:sp>
    </p:spTree>
    <p:extLst>
      <p:ext uri="{BB962C8B-B14F-4D97-AF65-F5344CB8AC3E}">
        <p14:creationId xmlns:p14="http://schemas.microsoft.com/office/powerpoint/2010/main" val="57353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322" y="159973"/>
            <a:ext cx="8171173" cy="720080"/>
          </a:xfrm>
        </p:spPr>
        <p:txBody>
          <a:bodyPr/>
          <a:lstStyle/>
          <a:p>
            <a:pPr algn="r" rtl="1"/>
            <a:r>
              <a:rPr lang="ar-JO" dirty="0" smtClean="0"/>
              <a:t>كيف </a:t>
            </a:r>
            <a:r>
              <a:rPr lang="ar-JO" dirty="0"/>
              <a:t>تحقق الغاية من أسئلة مجموعة واشنطن</a:t>
            </a:r>
            <a:endParaRPr lang="en-GB" dirty="0"/>
          </a:p>
        </p:txBody>
      </p:sp>
      <p:graphicFrame>
        <p:nvGraphicFramePr>
          <p:cNvPr id="7" name="Content Placeholder 3">
            <a:extLst>
              <a:ext uri="{FF2B5EF4-FFF2-40B4-BE49-F238E27FC236}">
                <a16:creationId xmlns="" xmlns:a16="http://schemas.microsoft.com/office/drawing/2014/main" id="{0000CD67-08F8-45A2-93FB-29F427BD2658}"/>
              </a:ext>
            </a:extLst>
          </p:cNvPr>
          <p:cNvGraphicFramePr>
            <a:graphicFrameLocks noGrp="1"/>
          </p:cNvGraphicFramePr>
          <p:nvPr>
            <p:ph idx="1"/>
            <p:extLst>
              <p:ext uri="{D42A27DB-BD31-4B8C-83A1-F6EECF244321}">
                <p14:modId xmlns:p14="http://schemas.microsoft.com/office/powerpoint/2010/main" val="1719039183"/>
              </p:ext>
            </p:extLst>
          </p:nvPr>
        </p:nvGraphicFramePr>
        <p:xfrm>
          <a:off x="251519" y="880053"/>
          <a:ext cx="8550951" cy="5490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591779" y="1336234"/>
            <a:ext cx="3915435" cy="461665"/>
          </a:xfrm>
          <a:prstGeom prst="rect">
            <a:avLst/>
          </a:prstGeom>
          <a:noFill/>
        </p:spPr>
        <p:txBody>
          <a:bodyPr wrap="square" rtlCol="0">
            <a:spAutoFit/>
          </a:bodyPr>
          <a:lstStyle/>
          <a:p>
            <a:pPr algn="r"/>
            <a:r>
              <a:rPr lang="ar-JO" sz="2400" b="1" dirty="0" smtClean="0"/>
              <a:t>عرف بنفسك </a:t>
            </a:r>
            <a:endParaRPr lang="en-US" sz="2400" b="1" dirty="0"/>
          </a:p>
        </p:txBody>
      </p:sp>
    </p:spTree>
    <p:extLst>
      <p:ext uri="{BB962C8B-B14F-4D97-AF65-F5344CB8AC3E}">
        <p14:creationId xmlns:p14="http://schemas.microsoft.com/office/powerpoint/2010/main" val="2202512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80" y="188640"/>
            <a:ext cx="8171173" cy="720080"/>
          </a:xfrm>
        </p:spPr>
        <p:txBody>
          <a:bodyPr/>
          <a:lstStyle/>
          <a:p>
            <a:pPr algn="r" rtl="1"/>
            <a:r>
              <a:rPr lang="ar-JO" dirty="0" smtClean="0"/>
              <a:t>كيف </a:t>
            </a:r>
            <a:r>
              <a:rPr lang="ar-JO" dirty="0"/>
              <a:t>تحقق الغاية من أسئلة مجموعة واشنطن</a:t>
            </a:r>
            <a:endParaRPr lang="en-GB" dirty="0"/>
          </a:p>
        </p:txBody>
      </p:sp>
      <p:graphicFrame>
        <p:nvGraphicFramePr>
          <p:cNvPr id="5" name="Content Placeholder 3">
            <a:extLst>
              <a:ext uri="{FF2B5EF4-FFF2-40B4-BE49-F238E27FC236}">
                <a16:creationId xmlns="" xmlns:a16="http://schemas.microsoft.com/office/drawing/2014/main" id="{EBD71BD0-B672-43EC-8834-7E025E8A6F19}"/>
              </a:ext>
            </a:extLst>
          </p:cNvPr>
          <p:cNvGraphicFramePr>
            <a:graphicFrameLocks noGrp="1"/>
          </p:cNvGraphicFramePr>
          <p:nvPr>
            <p:ph idx="1"/>
            <p:extLst>
              <p:ext uri="{D42A27DB-BD31-4B8C-83A1-F6EECF244321}">
                <p14:modId xmlns:p14="http://schemas.microsoft.com/office/powerpoint/2010/main" val="2721886958"/>
              </p:ext>
            </p:extLst>
          </p:nvPr>
        </p:nvGraphicFramePr>
        <p:xfrm>
          <a:off x="457200" y="1178750"/>
          <a:ext cx="8229600" cy="5222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775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500F44F-3ED4-4633-9DDC-691F493389E8}"/>
              </a:ext>
            </a:extLst>
          </p:cNvPr>
          <p:cNvSpPr>
            <a:spLocks noGrp="1"/>
          </p:cNvSpPr>
          <p:nvPr>
            <p:ph type="title"/>
          </p:nvPr>
        </p:nvSpPr>
        <p:spPr>
          <a:xfrm>
            <a:off x="726786" y="156327"/>
            <a:ext cx="8234913" cy="1102589"/>
          </a:xfrm>
        </p:spPr>
        <p:txBody>
          <a:bodyPr>
            <a:normAutofit/>
          </a:bodyPr>
          <a:lstStyle/>
          <a:p>
            <a:pPr algn="r" rtl="1"/>
            <a:r>
              <a:rPr lang="ar-JO" sz="2400" dirty="0" smtClean="0"/>
              <a:t>الأسئلة </a:t>
            </a:r>
            <a:r>
              <a:rPr lang="ar-JO" sz="2400" dirty="0"/>
              <a:t>الانتقالية في </a:t>
            </a:r>
            <a:r>
              <a:rPr lang="ar-JO" sz="2400" dirty="0" smtClean="0"/>
              <a:t>نموذج القدرات الوظيفية للطفل  </a:t>
            </a:r>
            <a:r>
              <a:rPr lang="ar-JO" sz="2400" dirty="0"/>
              <a:t>الصعوبات الوظيفية للأطفال</a:t>
            </a:r>
            <a:endParaRPr lang="en-GB" sz="2400" dirty="0"/>
          </a:p>
        </p:txBody>
      </p:sp>
      <p:sp>
        <p:nvSpPr>
          <p:cNvPr id="4" name="Slide Number Placeholder 3">
            <a:extLst>
              <a:ext uri="{FF2B5EF4-FFF2-40B4-BE49-F238E27FC236}">
                <a16:creationId xmlns="" xmlns:a16="http://schemas.microsoft.com/office/drawing/2014/main" id="{5A6F6E31-2D88-494F-922C-B0287776C3B8}"/>
              </a:ext>
            </a:extLst>
          </p:cNvPr>
          <p:cNvSpPr>
            <a:spLocks noGrp="1"/>
          </p:cNvSpPr>
          <p:nvPr>
            <p:ph type="sldNum" sz="quarter" idx="12"/>
          </p:nvPr>
        </p:nvSpPr>
        <p:spPr/>
        <p:txBody>
          <a:bodyPr/>
          <a:lstStyle/>
          <a:p>
            <a:fld id="{90674DFE-F235-4FE6-B070-9AAFFB84EECD}" type="slidenum">
              <a:rPr lang="fr-FR" smtClean="0"/>
              <a:t>18</a:t>
            </a:fld>
            <a:endParaRPr lang="fr-FR" dirty="0"/>
          </a:p>
        </p:txBody>
      </p:sp>
      <p:sp>
        <p:nvSpPr>
          <p:cNvPr id="9" name="Rectangle 8">
            <a:extLst>
              <a:ext uri="{FF2B5EF4-FFF2-40B4-BE49-F238E27FC236}">
                <a16:creationId xmlns="" xmlns:a16="http://schemas.microsoft.com/office/drawing/2014/main" id="{87652F1F-727F-4BD0-8C94-482B02ADC123}"/>
              </a:ext>
            </a:extLst>
          </p:cNvPr>
          <p:cNvSpPr/>
          <p:nvPr/>
        </p:nvSpPr>
        <p:spPr>
          <a:xfrm>
            <a:off x="492766" y="954630"/>
            <a:ext cx="8033440" cy="1754326"/>
          </a:xfrm>
          <a:prstGeom prst="rect">
            <a:avLst/>
          </a:prstGeom>
        </p:spPr>
        <p:txBody>
          <a:bodyPr wrap="square">
            <a:spAutoFit/>
          </a:bodyPr>
          <a:lstStyle/>
          <a:p>
            <a:pPr algn="r" rtl="1"/>
            <a:r>
              <a:rPr lang="ar-JO" sz="2400" b="1" dirty="0" smtClean="0"/>
              <a:t>تتبع الأسئلة الإنتقالية بحذر </a:t>
            </a:r>
            <a:endParaRPr lang="en-US" sz="2400" b="1" dirty="0"/>
          </a:p>
          <a:p>
            <a:pPr marL="285750" indent="-285750" algn="r" rtl="1">
              <a:buFont typeface="Arial" panose="020B0604020202020204" pitchFamily="34" charset="0"/>
              <a:buChar char="•"/>
            </a:pPr>
            <a:r>
              <a:rPr lang="ar-JO" sz="2400" dirty="0" smtClean="0"/>
              <a:t>يقوم </a:t>
            </a:r>
            <a:r>
              <a:rPr lang="ar-JO" sz="2400" dirty="0"/>
              <a:t>الاستبيان بتوجيه الباحث لتخطي بعض الأسئلة بناءً على ردود معينة</a:t>
            </a:r>
            <a:endParaRPr lang="en-US" sz="2400" dirty="0"/>
          </a:p>
          <a:p>
            <a:pPr marL="285750" indent="-285750" algn="r" rtl="1">
              <a:buFont typeface="Arial" panose="020B0604020202020204" pitchFamily="34" charset="0"/>
              <a:buChar char="•"/>
            </a:pPr>
            <a:r>
              <a:rPr lang="ar-JO" sz="2400" dirty="0" smtClean="0"/>
              <a:t>الأسئلة </a:t>
            </a:r>
            <a:r>
              <a:rPr lang="ar-JO" sz="2400" dirty="0"/>
              <a:t>الانتقالية تنقسم إلى فئتين</a:t>
            </a:r>
            <a:endParaRPr lang="en-US" sz="2400" dirty="0"/>
          </a:p>
          <a:p>
            <a:pPr marL="742950" lvl="1" indent="-285750" algn="r" rtl="1">
              <a:buFont typeface="Arial" panose="020B0604020202020204" pitchFamily="34" charset="0"/>
              <a:buChar char="•"/>
            </a:pPr>
            <a:r>
              <a:rPr lang="en-US" dirty="0" smtClean="0"/>
              <a:t> </a:t>
            </a:r>
            <a:r>
              <a:rPr lang="ar-JO" sz="1800" dirty="0" smtClean="0"/>
              <a:t>أسئلة </a:t>
            </a:r>
            <a:r>
              <a:rPr lang="ar-JO" sz="1800" dirty="0"/>
              <a:t>انتقالية بناءاً على </a:t>
            </a:r>
            <a:r>
              <a:rPr lang="ar-JO" sz="1800" dirty="0" smtClean="0"/>
              <a:t>العمر</a:t>
            </a:r>
            <a:endParaRPr lang="ar-JO" sz="1800" dirty="0"/>
          </a:p>
          <a:p>
            <a:pPr marL="742950" lvl="1" indent="-285750" algn="r" rtl="1">
              <a:buFont typeface="Arial" panose="020B0604020202020204" pitchFamily="34" charset="0"/>
              <a:buChar char="•"/>
            </a:pPr>
            <a:r>
              <a:rPr lang="ar-JO" sz="1800" dirty="0" smtClean="0"/>
              <a:t>أسئلة إنتقالية متعلقة </a:t>
            </a:r>
            <a:r>
              <a:rPr lang="ar-JO" sz="1800" dirty="0"/>
              <a:t>باستخدام الطفل للأجهزة المساعدة </a:t>
            </a:r>
            <a:endParaRPr lang="en-US" sz="1800" dirty="0"/>
          </a:p>
        </p:txBody>
      </p:sp>
      <p:sp>
        <p:nvSpPr>
          <p:cNvPr id="10" name="Rectangular Callout 6">
            <a:extLst>
              <a:ext uri="{FF2B5EF4-FFF2-40B4-BE49-F238E27FC236}">
                <a16:creationId xmlns="" xmlns:a16="http://schemas.microsoft.com/office/drawing/2014/main" id="{81E3E63E-93C4-4198-BF91-140CD745F0DB}"/>
              </a:ext>
            </a:extLst>
          </p:cNvPr>
          <p:cNvSpPr/>
          <p:nvPr/>
        </p:nvSpPr>
        <p:spPr>
          <a:xfrm>
            <a:off x="206514" y="2843935"/>
            <a:ext cx="3015335" cy="3870429"/>
          </a:xfrm>
          <a:prstGeom prst="wedgeRectCallout">
            <a:avLst>
              <a:gd name="adj1" fmla="val 79185"/>
              <a:gd name="adj2" fmla="val -27191"/>
            </a:avLst>
          </a:prstGeom>
          <a:solidFill>
            <a:srgbClr val="7ECA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JO" sz="1800" dirty="0" smtClean="0">
                <a:solidFill>
                  <a:schemeClr val="tx1"/>
                </a:solidFill>
              </a:rPr>
              <a:t>يشير العمود الأخير في الاستبيان إلى عمود السؤال الإنتقالي</a:t>
            </a:r>
            <a:endParaRPr lang="en-US" sz="1800" dirty="0" smtClean="0">
              <a:solidFill>
                <a:schemeClr val="tx1"/>
              </a:solidFill>
            </a:endParaRPr>
          </a:p>
          <a:p>
            <a:endParaRPr lang="en-US" sz="1800" dirty="0">
              <a:solidFill>
                <a:schemeClr val="tx1"/>
              </a:solidFill>
            </a:endParaRPr>
          </a:p>
          <a:p>
            <a:pPr marL="285750" indent="-285750" algn="r" rtl="1">
              <a:buFont typeface="Arial" panose="020B0604020202020204" pitchFamily="34" charset="0"/>
              <a:buChar char="•"/>
            </a:pPr>
            <a:r>
              <a:rPr lang="ar-JO" sz="1800" dirty="0" smtClean="0">
                <a:solidFill>
                  <a:schemeClr val="tx1"/>
                </a:solidFill>
              </a:rPr>
              <a:t>إذا كانت الإجابة (لا) للسؤال(</a:t>
            </a:r>
            <a:r>
              <a:rPr lang="en-US" sz="1800" dirty="0" smtClean="0">
                <a:solidFill>
                  <a:schemeClr val="tx1"/>
                </a:solidFill>
              </a:rPr>
              <a:t>CF1</a:t>
            </a:r>
            <a:r>
              <a:rPr lang="ar-JO" sz="1800" dirty="0" smtClean="0">
                <a:solidFill>
                  <a:schemeClr val="tx1"/>
                </a:solidFill>
              </a:rPr>
              <a:t>)</a:t>
            </a:r>
            <a:endParaRPr lang="en-GB" sz="1800" dirty="0" smtClean="0">
              <a:solidFill>
                <a:schemeClr val="tx1"/>
              </a:solidFill>
            </a:endParaRPr>
          </a:p>
          <a:p>
            <a:pPr algn="r" rtl="1"/>
            <a:r>
              <a:rPr lang="ar-JO" sz="1800" dirty="0" smtClean="0">
                <a:solidFill>
                  <a:schemeClr val="tx1"/>
                </a:solidFill>
              </a:rPr>
              <a:t>فعليك </a:t>
            </a:r>
            <a:r>
              <a:rPr lang="ar-JO" sz="1800" dirty="0">
                <a:solidFill>
                  <a:schemeClr val="tx1"/>
                </a:solidFill>
              </a:rPr>
              <a:t>الانتقال إلى </a:t>
            </a:r>
            <a:r>
              <a:rPr lang="ar-JO" sz="1800" dirty="0" smtClean="0">
                <a:solidFill>
                  <a:schemeClr val="tx1"/>
                </a:solidFill>
              </a:rPr>
              <a:t>السؤال </a:t>
            </a:r>
            <a:r>
              <a:rPr lang="en-US" sz="1800" dirty="0" smtClean="0">
                <a:solidFill>
                  <a:schemeClr val="tx1"/>
                </a:solidFill>
              </a:rPr>
              <a:t>CF3)</a:t>
            </a:r>
            <a:r>
              <a:rPr lang="ar-JO" sz="1800" dirty="0" smtClean="0">
                <a:solidFill>
                  <a:schemeClr val="tx1"/>
                </a:solidFill>
              </a:rPr>
              <a:t>)</a:t>
            </a:r>
            <a:r>
              <a:rPr lang="ar-JO" sz="1800" dirty="0">
                <a:solidFill>
                  <a:schemeClr val="tx1"/>
                </a:solidFill>
              </a:rPr>
              <a:t/>
            </a:r>
            <a:br>
              <a:rPr lang="ar-JO" sz="1800" dirty="0">
                <a:solidFill>
                  <a:schemeClr val="tx1"/>
                </a:solidFill>
              </a:rPr>
            </a:br>
            <a:endParaRPr lang="en-US" sz="1800" dirty="0">
              <a:solidFill>
                <a:schemeClr val="tx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2295680411"/>
              </p:ext>
            </p:extLst>
          </p:nvPr>
        </p:nvGraphicFramePr>
        <p:xfrm>
          <a:off x="3824911" y="2708956"/>
          <a:ext cx="5303374" cy="3962399"/>
        </p:xfrm>
        <a:graphic>
          <a:graphicData uri="http://schemas.openxmlformats.org/drawingml/2006/table">
            <a:tbl>
              <a:tblPr rtl="1"/>
              <a:tblGrid>
                <a:gridCol w="2435211"/>
                <a:gridCol w="1917826"/>
                <a:gridCol w="950337"/>
              </a:tblGrid>
              <a:tr h="392614">
                <a:tc gridSpan="3">
                  <a:txBody>
                    <a:bodyPr/>
                    <a:lstStyle/>
                    <a:p>
                      <a:pPr marL="0" marR="0" algn="r" rtl="1">
                        <a:spcBef>
                          <a:spcPts val="0"/>
                        </a:spcBef>
                        <a:spcAft>
                          <a:spcPts val="0"/>
                        </a:spcAft>
                        <a:tabLst>
                          <a:tab pos="6035040" algn="r"/>
                        </a:tabLst>
                      </a:pPr>
                      <a:r>
                        <a:rPr lang="en-US" sz="1000" b="1" cap="all" dirty="0">
                          <a:solidFill>
                            <a:srgbClr val="FFFFFF"/>
                          </a:solidFill>
                          <a:effectLst/>
                          <a:latin typeface="Arial" panose="020B0604020202020204" pitchFamily="34" charset="0"/>
                          <a:ea typeface="Arial" panose="020B0604020202020204" pitchFamily="34" charset="0"/>
                        </a:rPr>
                        <a:t> </a:t>
                      </a:r>
                      <a:r>
                        <a:rPr lang="en-GB" sz="1800" b="1" cap="all" dirty="0">
                          <a:solidFill>
                            <a:schemeClr val="bg1"/>
                          </a:solidFill>
                          <a:effectLst/>
                          <a:latin typeface="Arial" panose="020B0604020202020204" pitchFamily="34" charset="0"/>
                          <a:ea typeface="Arial" panose="020B0604020202020204" pitchFamily="34" charset="0"/>
                        </a:rPr>
                        <a:t>القدرات الوظيفية </a:t>
                      </a:r>
                      <a:r>
                        <a:rPr lang="en-GB" sz="1800" b="1" cap="all" dirty="0" smtClean="0">
                          <a:solidFill>
                            <a:schemeClr val="bg1"/>
                          </a:solidFill>
                          <a:effectLst/>
                          <a:latin typeface="Arial" panose="020B0604020202020204" pitchFamily="34" charset="0"/>
                          <a:ea typeface="Arial" panose="020B0604020202020204" pitchFamily="34" charset="0"/>
                        </a:rPr>
                        <a:t>للطفل</a:t>
                      </a:r>
                      <a:r>
                        <a:rPr lang="ar-JO" sz="1800" b="1" cap="all" dirty="0" smtClean="0">
                          <a:solidFill>
                            <a:schemeClr val="bg1"/>
                          </a:solidFill>
                          <a:effectLst/>
                          <a:latin typeface="Arial" panose="020B0604020202020204" pitchFamily="34" charset="0"/>
                          <a:ea typeface="Arial" panose="020B0604020202020204" pitchFamily="34" charset="0"/>
                        </a:rPr>
                        <a:t>(</a:t>
                      </a:r>
                      <a:r>
                        <a:rPr lang="en-GB" sz="1800" b="1" cap="all" dirty="0" smtClean="0">
                          <a:solidFill>
                            <a:schemeClr val="bg1"/>
                          </a:solidFill>
                          <a:effectLst/>
                          <a:latin typeface="Arial" panose="020B0604020202020204" pitchFamily="34" charset="0"/>
                          <a:ea typeface="Arial" panose="020B0604020202020204" pitchFamily="34" charset="0"/>
                        </a:rPr>
                        <a:t>ة </a:t>
                      </a:r>
                      <a:r>
                        <a:rPr lang="ar-JO" sz="1800" b="1" cap="all" dirty="0" smtClean="0">
                          <a:solidFill>
                            <a:schemeClr val="bg1"/>
                          </a:solidFill>
                          <a:effectLst/>
                          <a:latin typeface="Arial" panose="020B0604020202020204" pitchFamily="34" charset="0"/>
                          <a:ea typeface="Arial" panose="020B0604020202020204" pitchFamily="34" charset="0"/>
                        </a:rPr>
                        <a:t>)(</a:t>
                      </a:r>
                      <a:r>
                        <a:rPr lang="en-GB" sz="1800" b="0" cap="all" dirty="0" smtClean="0">
                          <a:solidFill>
                            <a:schemeClr val="bg1"/>
                          </a:solidFill>
                          <a:effectLst/>
                          <a:latin typeface="Calibri" panose="020F0502020204030204" pitchFamily="34" charset="0"/>
                          <a:ea typeface="Times New Roman" panose="02020603050405020304" pitchFamily="18" charset="0"/>
                        </a:rPr>
                        <a:t>(</a:t>
                      </a:r>
                      <a:r>
                        <a:rPr lang="en-GB" sz="1800" b="0" cap="all" dirty="0">
                          <a:solidFill>
                            <a:schemeClr val="bg1"/>
                          </a:solidFill>
                          <a:effectLst/>
                          <a:latin typeface="Calibri" panose="020F0502020204030204" pitchFamily="34" charset="0"/>
                          <a:ea typeface="Times New Roman" panose="02020603050405020304" pitchFamily="18" charset="0"/>
                        </a:rPr>
                        <a:t>في </a:t>
                      </a:r>
                      <a:r>
                        <a:rPr lang="ar-EG" sz="1800" b="1" cap="all" dirty="0">
                          <a:solidFill>
                            <a:schemeClr val="bg1"/>
                          </a:solidFill>
                          <a:effectLst/>
                          <a:latin typeface="Times New Roman" panose="02020603050405020304" pitchFamily="18" charset="0"/>
                          <a:ea typeface="Times New Roman" panose="02020603050405020304" pitchFamily="18" charset="0"/>
                          <a:cs typeface="Sakkal Majalla" panose="02000000000000000000" pitchFamily="2" charset="-78"/>
                        </a:rPr>
                        <a:t>عمر</a:t>
                      </a:r>
                      <a:r>
                        <a:rPr lang="ar-EG" sz="1800" b="1" cap="all" dirty="0">
                          <a:solidFill>
                            <a:schemeClr val="bg1"/>
                          </a:solidFill>
                          <a:effectLst/>
                          <a:latin typeface="Calibri" panose="020F0502020204030204" pitchFamily="34" charset="0"/>
                          <a:ea typeface="Times New Roman" panose="02020603050405020304" pitchFamily="18" charset="0"/>
                        </a:rPr>
                        <a:t> 2</a:t>
                      </a:r>
                      <a:r>
                        <a:rPr lang="en-GB" sz="1800" b="0" cap="all" dirty="0">
                          <a:solidFill>
                            <a:schemeClr val="bg1"/>
                          </a:solidFill>
                          <a:effectLst/>
                          <a:latin typeface="Calibri" panose="020F0502020204030204" pitchFamily="34" charset="0"/>
                          <a:ea typeface="Times New Roman" panose="02020603050405020304" pitchFamily="18" charset="0"/>
                        </a:rPr>
                        <a:t>-</a:t>
                      </a:r>
                      <a:r>
                        <a:rPr lang="ar-EG" sz="1800" b="1" cap="all" dirty="0">
                          <a:solidFill>
                            <a:schemeClr val="bg1"/>
                          </a:solidFill>
                          <a:effectLst/>
                          <a:latin typeface="Calibri" panose="020F0502020204030204" pitchFamily="34" charset="0"/>
                          <a:ea typeface="Times New Roman" panose="02020603050405020304" pitchFamily="18" charset="0"/>
                        </a:rPr>
                        <a:t>4</a:t>
                      </a:r>
                      <a:r>
                        <a:rPr lang="en-GB" sz="1800" b="0" cap="all" dirty="0">
                          <a:solidFill>
                            <a:schemeClr val="bg1"/>
                          </a:solidFill>
                          <a:effectLst/>
                          <a:latin typeface="Calibri" panose="020F0502020204030204" pitchFamily="34" charset="0"/>
                          <a:ea typeface="Times New Roman" panose="02020603050405020304" pitchFamily="18" charset="0"/>
                        </a:rPr>
                        <a:t> </a:t>
                      </a:r>
                      <a:r>
                        <a:rPr lang="en-GB" sz="1800" b="0" cap="all" dirty="0" smtClean="0">
                          <a:solidFill>
                            <a:schemeClr val="bg1"/>
                          </a:solidFill>
                          <a:effectLst/>
                          <a:latin typeface="Calibri" panose="020F0502020204030204" pitchFamily="34" charset="0"/>
                          <a:ea typeface="Times New Roman" panose="02020603050405020304" pitchFamily="18" charset="0"/>
                        </a:rPr>
                        <a:t>سنوات</a:t>
                      </a:r>
                      <a:r>
                        <a:rPr lang="ar-JO" sz="1800" b="0" cap="all" baseline="0" dirty="0" smtClean="0">
                          <a:solidFill>
                            <a:schemeClr val="bg1"/>
                          </a:solidFill>
                          <a:effectLst/>
                          <a:latin typeface="Calibri" panose="020F0502020204030204" pitchFamily="34" charset="0"/>
                          <a:ea typeface="Times New Roman" panose="02020603050405020304" pitchFamily="18" charset="0"/>
                        </a:rPr>
                        <a:t> </a:t>
                      </a:r>
                      <a:r>
                        <a:rPr lang="ar-JO" sz="1800" b="0" cap="all" dirty="0" smtClean="0">
                          <a:solidFill>
                            <a:schemeClr val="bg1"/>
                          </a:solidFill>
                          <a:effectLst/>
                          <a:latin typeface="Calibri" panose="020F0502020204030204" pitchFamily="34" charset="0"/>
                          <a:ea typeface="Times New Roman" panose="02020603050405020304" pitchFamily="18" charset="0"/>
                        </a:rPr>
                        <a:t>)</a:t>
                      </a:r>
                      <a:r>
                        <a:rPr lang="en-GB" sz="1800" b="0" cap="all" dirty="0" smtClean="0">
                          <a:solidFill>
                            <a:schemeClr val="bg1"/>
                          </a:solidFill>
                          <a:effectLst/>
                          <a:latin typeface="Calibri" panose="020F0502020204030204" pitchFamily="34" charset="0"/>
                          <a:ea typeface="Times New Roman" panose="02020603050405020304" pitchFamily="18" charset="0"/>
                        </a:rPr>
                        <a:t> </a:t>
                      </a:r>
                      <a:r>
                        <a:rPr lang="en-GB" sz="1400" b="0" cap="all" dirty="0" smtClean="0">
                          <a:effectLst/>
                          <a:latin typeface="Calibri" panose="020F0502020204030204" pitchFamily="34" charset="0"/>
                          <a:ea typeface="Times New Roman" panose="02020603050405020304" pitchFamily="18" charset="0"/>
                        </a:rPr>
                        <a:t>  </a:t>
                      </a:r>
                      <a:r>
                        <a:rPr lang="ar-JO" sz="1400" b="0" cap="all" dirty="0" smtClean="0">
                          <a:effectLst/>
                          <a:latin typeface="Calibri" panose="020F0502020204030204" pitchFamily="34" charset="0"/>
                          <a:ea typeface="Times New Roman" panose="02020603050405020304" pitchFamily="18" charset="0"/>
                        </a:rPr>
                        <a:t>     </a:t>
                      </a:r>
                      <a:endParaRPr lang="en-US" sz="1400" b="1" cap="all" dirty="0">
                        <a:effectLst/>
                        <a:latin typeface="Times New Roman" panose="02020603050405020304" pitchFamily="18" charset="0"/>
                        <a:ea typeface="Times New Roman" panose="02020603050405020304" pitchFamily="18" charset="0"/>
                      </a:endParaRPr>
                    </a:p>
                  </a:txBody>
                  <a:tcPr marL="55940" marR="55940" marT="22272" marB="22272">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r>
              <a:tr h="1088753">
                <a:tc>
                  <a:txBody>
                    <a:bodyPr/>
                    <a:lstStyle/>
                    <a:p>
                      <a:pPr marL="228600" marR="0" indent="-228600" algn="r" rtl="1">
                        <a:spcBef>
                          <a:spcPts val="0"/>
                        </a:spcBef>
                        <a:spcAft>
                          <a:spcPts val="0"/>
                        </a:spcAft>
                      </a:pPr>
                      <a:r>
                        <a:rPr lang="ar-EG" sz="1100" b="1" cap="small">
                          <a:effectLst/>
                          <a:latin typeface="Arial" panose="020B0604020202020204" pitchFamily="34" charset="0"/>
                          <a:ea typeface="Times New Roman" panose="02020603050405020304" pitchFamily="18" charset="0"/>
                          <a:cs typeface="Times New Roman" panose="02020603050405020304" pitchFamily="18" charset="0"/>
                        </a:rPr>
                        <a:t>CF1 </a:t>
                      </a:r>
                      <a:r>
                        <a:rPr lang="en-GB" sz="1100" b="1" cap="small">
                          <a:effectLst/>
                          <a:latin typeface="Arial" panose="020B0604020202020204" pitchFamily="34" charset="0"/>
                          <a:ea typeface="Times New Roman" panose="02020603050405020304" pitchFamily="18" charset="0"/>
                          <a:cs typeface="Times New Roman" panose="02020603050405020304" pitchFamily="18" charset="0"/>
                        </a:rPr>
                        <a:t>.</a:t>
                      </a:r>
                      <a:r>
                        <a:rPr lang="en-GB" sz="1100" cap="small">
                          <a:effectLst/>
                          <a:latin typeface="Times New Roman" panose="02020603050405020304" pitchFamily="18" charset="0"/>
                          <a:ea typeface="Times New Roman" panose="02020603050405020304" pitchFamily="18" charset="0"/>
                          <a:cs typeface="Times New Roman" panose="02020603050405020304" pitchFamily="18" charset="0"/>
                        </a:rPr>
                        <a:t> </a:t>
                      </a: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أود أن أطرح عليك بعض الأسئلة حول الصعوبات التي قد   يواجهها طفلك/تواجهها طفلتك. </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p>
                      <a:pPr marL="228600" marR="0" indent="-228600" algn="r" rtl="1">
                        <a:spcBef>
                          <a:spcPts val="0"/>
                        </a:spcBef>
                        <a:spcAft>
                          <a:spcPts val="0"/>
                        </a:spcAft>
                      </a:pP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p>
                      <a:pPr marL="228600" marR="0" indent="-228600" algn="r" rtl="1">
                        <a:spcBef>
                          <a:spcPts val="0"/>
                        </a:spcBef>
                        <a:spcAft>
                          <a:spcPts val="0"/>
                        </a:spcAft>
                      </a:pP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p>
                      <a:pPr marL="228600" marR="0" indent="-228600" algn="r" rtl="1">
                        <a:spcBef>
                          <a:spcPts val="0"/>
                        </a:spcBef>
                        <a:spcAft>
                          <a:spcPts val="0"/>
                        </a:spcAft>
                      </a:pP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هل </a:t>
                      </a:r>
                      <a:r>
                        <a:rPr lang="en-GB" sz="1100" cap="small">
                          <a:effectLst/>
                          <a:latin typeface="Arial" panose="020B0604020202020204" pitchFamily="34" charset="0"/>
                          <a:ea typeface="Arial" panose="020B0604020202020204" pitchFamily="34" charset="0"/>
                          <a:cs typeface="Arial" panose="020B0604020202020204" pitchFamily="34" charset="0"/>
                        </a:rPr>
                        <a:t>يضع/تضع</a:t>
                      </a:r>
                      <a:r>
                        <a:rPr lang="en-GB" sz="1100" cap="small">
                          <a:effectLst/>
                          <a:latin typeface="Times New Roman" panose="02020603050405020304" pitchFamily="18" charset="0"/>
                          <a:ea typeface="Times New Roman" panose="02020603050405020304" pitchFamily="18" charset="0"/>
                          <a:cs typeface="Times New Roman" panose="02020603050405020304" pitchFamily="18" charset="0"/>
                        </a:rPr>
                        <a:t> </a:t>
                      </a: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a:t>
                      </a:r>
                      <a:r>
                        <a:rPr lang="ar-EG" sz="1100" i="1" cap="small">
                          <a:effectLst/>
                          <a:latin typeface="Times New Roman" panose="02020603050405020304" pitchFamily="18" charset="0"/>
                          <a:ea typeface="Times New Roman" panose="02020603050405020304" pitchFamily="18" charset="0"/>
                          <a:cs typeface="Times New Roman" panose="02020603050405020304" pitchFamily="18" charset="0"/>
                        </a:rPr>
                        <a:t>الاسم</a:t>
                      </a: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نظارات؟ </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marR="0" indent="-137160" algn="r" rtl="1">
                        <a:spcBef>
                          <a:spcPts val="0"/>
                        </a:spcBef>
                        <a:spcAft>
                          <a:spcPts val="0"/>
                        </a:spcAft>
                        <a:tabLst>
                          <a:tab pos="2503170" algn="r"/>
                        </a:tabLs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ctr" rtl="1">
                        <a:spcBef>
                          <a:spcPts val="0"/>
                        </a:spcBef>
                        <a:spcAft>
                          <a:spcPts val="0"/>
                        </a:spcAft>
                        <a:tabLst>
                          <a:tab pos="2503170" algn="r"/>
                          <a:tab pos="1209675" algn="l"/>
                          <a:tab pos="2503170" algn="r"/>
                        </a:tabLst>
                      </a:pPr>
                      <a:r>
                        <a:rPr lang="en-GB" sz="1100" dirty="0" err="1" smtClean="0">
                          <a:effectLst/>
                          <a:latin typeface="Arial" panose="020B0604020202020204" pitchFamily="34" charset="0"/>
                          <a:ea typeface="Times New Roman" panose="02020603050405020304" pitchFamily="18" charset="0"/>
                          <a:cs typeface="Times New Roman" panose="02020603050405020304" pitchFamily="18" charset="0"/>
                        </a:rPr>
                        <a:t>نعم</a:t>
                      </a:r>
                      <a:r>
                        <a:rPr lang="en-US" sz="1100" dirty="0" smtClean="0">
                          <a:effectLst/>
                          <a:latin typeface="Arial" panose="020B0604020202020204" pitchFamily="34" charset="0"/>
                          <a:ea typeface="Times New Roman" panose="02020603050405020304" pitchFamily="18" charset="0"/>
                          <a:cs typeface="Times New Roman" panose="02020603050405020304" pitchFamily="18" charset="0"/>
                        </a:rPr>
                        <a:t>1</a:t>
                      </a:r>
                      <a:r>
                        <a:rPr lang="en-GB" sz="1100" dirty="0" smtClean="0">
                          <a:effectLst/>
                          <a:latin typeface="Arial" panose="020B0604020202020204" pitchFamily="34" charset="0"/>
                          <a:ea typeface="Times New Roman" panose="02020603050405020304" pitchFamily="18" charset="0"/>
                          <a:cs typeface="Times New Roman" panose="02020603050405020304" pitchFamily="18" charset="0"/>
                        </a:rPr>
                        <a:t>..................</a:t>
                      </a:r>
                      <a:r>
                        <a:rPr lang="en-GB" sz="1100" dirty="0">
                          <a:effectLst/>
                          <a:latin typeface="Arial" panose="020B0604020202020204" pitchFamily="34" charset="0"/>
                          <a:ea typeface="Times New Roman" panose="02020603050405020304" pitchFamily="18" charset="0"/>
                          <a:cs typeface="Times New Roman" panose="02020603050405020304" pitchFamily="18" charset="0"/>
                        </a:rPr>
                        <a:t>	1</a:t>
                      </a: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ctr" rtl="1">
                        <a:spcBef>
                          <a:spcPts val="0"/>
                        </a:spcBef>
                        <a:spcAft>
                          <a:spcPts val="0"/>
                        </a:spcAft>
                        <a:tabLst>
                          <a:tab pos="2503170" algn="r"/>
                        </a:tabLst>
                      </a:pPr>
                      <a:r>
                        <a:rPr lang="en-GB" sz="1100" dirty="0" err="1" smtClean="0">
                          <a:effectLst/>
                          <a:latin typeface="Arial" panose="020B0604020202020204" pitchFamily="34" charset="0"/>
                          <a:ea typeface="Times New Roman" panose="02020603050405020304" pitchFamily="18" charset="0"/>
                          <a:cs typeface="Times New Roman" panose="02020603050405020304" pitchFamily="18" charset="0"/>
                        </a:rPr>
                        <a:t>لا</a:t>
                      </a:r>
                      <a:r>
                        <a:rPr lang="en-GB" sz="110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en-GB" sz="1100" dirty="0">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2 CF3</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1032">
                <a:tc>
                  <a:txBody>
                    <a:bodyPr/>
                    <a:lstStyle/>
                    <a:p>
                      <a:pPr marL="238760" marR="0" indent="-228600" algn="r" rtl="1">
                        <a:spcBef>
                          <a:spcPts val="0"/>
                        </a:spcBef>
                        <a:spcAft>
                          <a:spcPts val="0"/>
                        </a:spcAft>
                      </a:pPr>
                      <a:r>
                        <a:rPr lang="en-GB" sz="1100" b="1" cap="small">
                          <a:effectLst/>
                          <a:latin typeface="Arial" panose="020B0604020202020204" pitchFamily="34" charset="0"/>
                          <a:ea typeface="Times New Roman" panose="02020603050405020304" pitchFamily="18" charset="0"/>
                          <a:cs typeface="Times New Roman" panose="02020603050405020304" pitchFamily="18" charset="0"/>
                        </a:rPr>
                        <a:t>CF2</a:t>
                      </a:r>
                      <a:r>
                        <a:rPr lang="en-GB" sz="1100" b="1" cap="small">
                          <a:effectLst/>
                          <a:latin typeface="Arial" panose="020B0604020202020204" pitchFamily="34" charset="0"/>
                          <a:ea typeface="Times New Roman" panose="02020603050405020304" pitchFamily="18" charset="0"/>
                        </a:rPr>
                        <a:t> </a:t>
                      </a:r>
                      <a:r>
                        <a:rPr lang="ar-EG" sz="1100" b="1" cap="small">
                          <a:effectLst/>
                          <a:latin typeface="Arial" panose="020B0604020202020204" pitchFamily="34" charset="0"/>
                          <a:ea typeface="Times New Roman" panose="02020603050405020304" pitchFamily="18" charset="0"/>
                        </a:rPr>
                        <a:t>.</a:t>
                      </a:r>
                      <a:r>
                        <a:rPr lang="ar-EG" sz="1100" cap="small">
                          <a:effectLst/>
                          <a:latin typeface="Times New Roman" panose="02020603050405020304" pitchFamily="18" charset="0"/>
                          <a:ea typeface="Times New Roman" panose="02020603050405020304" pitchFamily="18" charset="0"/>
                        </a:rPr>
                        <a:t> أثناء وضعه/وضعها للنظارات، هل يجد/تجد (</a:t>
                      </a:r>
                      <a:r>
                        <a:rPr lang="ar-EG" sz="1100" i="1">
                          <a:effectLst/>
                          <a:latin typeface="Times New Roman" panose="02020603050405020304" pitchFamily="18" charset="0"/>
                          <a:ea typeface="Times New Roman" panose="02020603050405020304" pitchFamily="18" charset="0"/>
                        </a:rPr>
                        <a:t>الاسم</a:t>
                      </a:r>
                      <a:r>
                        <a:rPr lang="ar-EG" sz="1100" cap="small">
                          <a:effectLst/>
                          <a:latin typeface="Times New Roman" panose="02020603050405020304" pitchFamily="18" charset="0"/>
                          <a:ea typeface="Times New Roman" panose="02020603050405020304" pitchFamily="18" charset="0"/>
                        </a:rPr>
                        <a:t>) صعوبة </a:t>
                      </a:r>
                      <a:r>
                        <a:rPr lang="en-GB" sz="1100" cap="small">
                          <a:effectLst/>
                          <a:latin typeface="Times New Roman" panose="02020603050405020304" pitchFamily="18" charset="0"/>
                          <a:ea typeface="Times New Roman" panose="02020603050405020304" pitchFamily="18" charset="0"/>
                        </a:rPr>
                        <a:t>    </a:t>
                      </a:r>
                      <a:r>
                        <a:rPr lang="ar-EG" sz="1100" cap="small">
                          <a:effectLst/>
                          <a:latin typeface="Times New Roman" panose="02020603050405020304" pitchFamily="18" charset="0"/>
                          <a:ea typeface="Times New Roman" panose="02020603050405020304" pitchFamily="18" charset="0"/>
                        </a:rPr>
                        <a:t>في الرؤية؟</a:t>
                      </a:r>
                      <a:endParaRPr lang="en-US" sz="1000">
                        <a:effectLst/>
                        <a:latin typeface="Times New Roman" panose="02020603050405020304" pitchFamily="18" charset="0"/>
                        <a:ea typeface="Times New Roman" panose="02020603050405020304" pitchFamily="18" charset="0"/>
                      </a:endParaRPr>
                    </a:p>
                    <a:p>
                      <a:pPr marL="228600" marR="0" indent="-228600" algn="r" rtl="1">
                        <a:spcBef>
                          <a:spcPts val="0"/>
                        </a:spcBef>
                        <a:spcAft>
                          <a:spcPts val="0"/>
                        </a:spcAft>
                      </a:pP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p>
                      <a:pPr marL="228600" marR="0" indent="-228600" algn="r" rtl="1">
                        <a:spcBef>
                          <a:spcPts val="0"/>
                        </a:spcBef>
                        <a:spcAft>
                          <a:spcPts val="0"/>
                        </a:spcAft>
                      </a:pP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هل ترين أن (</a:t>
                      </a:r>
                      <a:r>
                        <a:rPr lang="ar-EG" sz="1100" i="1" cap="small">
                          <a:effectLst/>
                          <a:latin typeface="Times New Roman" panose="02020603050405020304" pitchFamily="18" charset="0"/>
                          <a:ea typeface="Times New Roman" panose="02020603050405020304" pitchFamily="18" charset="0"/>
                          <a:cs typeface="Times New Roman" panose="02020603050405020304" pitchFamily="18" charset="0"/>
                        </a:rPr>
                        <a:t>الاسم</a:t>
                      </a:r>
                      <a:r>
                        <a:rPr lang="ar-EG" sz="1100" cap="small">
                          <a:effectLst/>
                          <a:latin typeface="Arial" panose="020B0604020202020204" pitchFamily="34" charset="0"/>
                          <a:ea typeface="Times New Roman" panose="02020603050405020304" pitchFamily="18" charset="0"/>
                          <a:cs typeface="Times New Roman" panose="02020603050405020304" pitchFamily="18" charset="0"/>
                        </a:rPr>
                        <a:t>): لا يجد/تجد صعوبة، يجد/تجد بعض الصعوبة، يجد/تجد الكثير من الصعوبة أم لا يستطيع/تستطيع نهائيًا؟</a:t>
                      </a:r>
                      <a:endParaRPr lang="en-US" sz="800" cap="small">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لا يجد/تجد صعوبة </a:t>
                      </a:r>
                      <a:r>
                        <a:rPr lang="en-GB" sz="1100">
                          <a:effectLst/>
                          <a:latin typeface="Arial" panose="020B0604020202020204" pitchFamily="34" charset="0"/>
                          <a:ea typeface="Times New Roman" panose="02020603050405020304" pitchFamily="18" charset="0"/>
                          <a:cs typeface="Times New Roman" panose="02020603050405020304" pitchFamily="18" charset="0"/>
                        </a:rPr>
                        <a:t>	</a:t>
                      </a:r>
                      <a:r>
                        <a:rPr lang="ar-EG" sz="1100">
                          <a:effectLst/>
                          <a:latin typeface="Arial" panose="020B0604020202020204" pitchFamily="34" charset="0"/>
                          <a:ea typeface="Times New Roman" panose="02020603050405020304" pitchFamily="18" charset="0"/>
                          <a:cs typeface="Times New Roman" panose="02020603050405020304" pitchFamily="18" charset="0"/>
                        </a:rPr>
                        <a:t>1</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يجد/تجد بعض الصعوبة </a:t>
                      </a:r>
                      <a:r>
                        <a:rPr lang="en-GB" sz="1100">
                          <a:effectLst/>
                          <a:latin typeface="Arial" panose="020B0604020202020204" pitchFamily="34" charset="0"/>
                          <a:ea typeface="Times New Roman" panose="02020603050405020304" pitchFamily="18" charset="0"/>
                          <a:cs typeface="Times New Roman" panose="02020603050405020304" pitchFamily="18" charset="0"/>
                        </a:rPr>
                        <a:t>	</a:t>
                      </a:r>
                      <a:r>
                        <a:rPr lang="ar-EG" sz="1100">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يجد/تجد الكثير من الصعوبة </a:t>
                      </a:r>
                      <a:r>
                        <a:rPr lang="en-GB" sz="1100">
                          <a:effectLst/>
                          <a:latin typeface="Arial" panose="020B0604020202020204" pitchFamily="34" charset="0"/>
                          <a:ea typeface="Times New Roman" panose="02020603050405020304" pitchFamily="18" charset="0"/>
                          <a:cs typeface="Times New Roman" panose="02020603050405020304" pitchFamily="18" charset="0"/>
                        </a:rPr>
                        <a:t>	</a:t>
                      </a:r>
                      <a:r>
                        <a:rPr lang="ar-EG" sz="1100">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p>
                      <a:pPr marL="137160" marR="0" indent="-137160" algn="r" rtl="1">
                        <a:spcBef>
                          <a:spcPts val="0"/>
                        </a:spcBef>
                        <a:spcAft>
                          <a:spcPts val="0"/>
                        </a:spcAft>
                        <a:tabLst>
                          <a:tab pos="2503170" algn="r"/>
                        </a:tabLst>
                      </a:pPr>
                      <a:r>
                        <a:rPr lang="ar-EG" sz="1100">
                          <a:effectLst/>
                          <a:latin typeface="Arial" panose="020B0604020202020204" pitchFamily="34" charset="0"/>
                          <a:ea typeface="Times New Roman" panose="02020603050405020304" pitchFamily="18" charset="0"/>
                          <a:cs typeface="Times New Roman" panose="02020603050405020304" pitchFamily="18" charset="0"/>
                        </a:rPr>
                        <a:t>لا يستطيع/تستطيع نهائيًا </a:t>
                      </a:r>
                      <a:r>
                        <a:rPr lang="en-GB" sz="1100">
                          <a:effectLst/>
                          <a:latin typeface="Arial" panose="020B0604020202020204" pitchFamily="34" charset="0"/>
                          <a:ea typeface="Times New Roman" panose="02020603050405020304" pitchFamily="18" charset="0"/>
                          <a:cs typeface="Times New Roman" panose="02020603050405020304" pitchFamily="18" charset="0"/>
                        </a:rPr>
                        <a:t>	</a:t>
                      </a:r>
                      <a:r>
                        <a:rPr lang="ar-EG" sz="1100">
                          <a:effectLst/>
                          <a:latin typeface="Arial" panose="020B0604020202020204" pitchFamily="34" charset="0"/>
                          <a:ea typeface="Times New Roman" panose="02020603050405020304" pitchFamily="18" charset="0"/>
                          <a:cs typeface="Times New Roman" panose="02020603050405020304" pitchFamily="18" charset="0"/>
                        </a:rPr>
                        <a:t>4</a:t>
                      </a:r>
                      <a:endParaRPr lang="en-US" sz="800">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1 </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CF4</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2 CF4</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3 </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CF4</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algn="r" rtl="1">
                        <a:spcBef>
                          <a:spcPts val="0"/>
                        </a:spcBef>
                        <a:spcAft>
                          <a:spcPts val="0"/>
                        </a:spcAft>
                      </a:pP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4 </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a:t>
                      </a:r>
                      <a:r>
                        <a:rPr lang="ar-EG" sz="1100" cap="small" dirty="0">
                          <a:effectLst/>
                          <a:latin typeface="Arial" panose="020B0604020202020204" pitchFamily="34" charset="0"/>
                          <a:ea typeface="Times New Roman" panose="02020603050405020304" pitchFamily="18" charset="0"/>
                          <a:cs typeface="Times New Roman" panose="02020603050405020304" pitchFamily="18" charset="0"/>
                        </a:rPr>
                        <a:t> CF4</a:t>
                      </a:r>
                      <a:endParaRPr lang="en-US" sz="800" cap="small"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940" marR="55940" marT="22272" marB="22272">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TextBox 13"/>
          <p:cNvSpPr txBox="1"/>
          <p:nvPr/>
        </p:nvSpPr>
        <p:spPr>
          <a:xfrm>
            <a:off x="2141730" y="3338990"/>
            <a:ext cx="855095" cy="707886"/>
          </a:xfrm>
          <a:prstGeom prst="rect">
            <a:avLst/>
          </a:prstGeom>
          <a:noFill/>
        </p:spPr>
        <p:txBody>
          <a:bodyPr wrap="square" rtlCol="0">
            <a:spAutoFit/>
          </a:bodyPr>
          <a:lstStyle/>
          <a:p>
            <a:r>
              <a:rPr lang="ar-JO" sz="2000" b="1" dirty="0" smtClean="0"/>
              <a:t>ملاحظة </a:t>
            </a:r>
            <a:endParaRPr lang="en-US" sz="2000" b="1" dirty="0"/>
          </a:p>
        </p:txBody>
      </p:sp>
    </p:spTree>
    <p:extLst>
      <p:ext uri="{BB962C8B-B14F-4D97-AF65-F5344CB8AC3E}">
        <p14:creationId xmlns:p14="http://schemas.microsoft.com/office/powerpoint/2010/main" val="3572802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489550"/>
            <a:ext cx="8171173" cy="734205"/>
          </a:xfrm>
        </p:spPr>
        <p:txBody>
          <a:bodyPr/>
          <a:lstStyle/>
          <a:p>
            <a:pPr algn="r" rtl="1"/>
            <a:r>
              <a:rPr lang="ar-JO" dirty="0" smtClean="0"/>
              <a:t>الإختلافات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10846977"/>
              </p:ext>
            </p:extLst>
          </p:nvPr>
        </p:nvGraphicFramePr>
        <p:xfrm>
          <a:off x="200165" y="1163732"/>
          <a:ext cx="8730969" cy="5367525"/>
        </p:xfrm>
        <a:graphic>
          <a:graphicData uri="http://schemas.openxmlformats.org/drawingml/2006/table">
            <a:tbl>
              <a:tblPr firstRow="1" bandRow="1">
                <a:tableStyleId>{5C22544A-7EE6-4342-B048-85BDC9FD1C3A}</a:tableStyleId>
              </a:tblPr>
              <a:tblGrid>
                <a:gridCol w="3465384"/>
                <a:gridCol w="3465385"/>
                <a:gridCol w="1800200"/>
              </a:tblGrid>
              <a:tr h="537057">
                <a:tc>
                  <a:txBody>
                    <a:bodyPr/>
                    <a:lstStyle/>
                    <a:p>
                      <a:pPr algn="ctr" rtl="1"/>
                      <a:r>
                        <a:rPr lang="ar-JO" sz="2000" dirty="0" smtClean="0"/>
                        <a:t>قائمة اسلة مجموعة واشنطن القصيرة</a:t>
                      </a:r>
                      <a:r>
                        <a:rPr lang="ar-JO" sz="2000" baseline="0" dirty="0" smtClean="0"/>
                        <a:t> </a:t>
                      </a:r>
                      <a:r>
                        <a:rPr lang="en-US" sz="2000" baseline="0" dirty="0" smtClean="0"/>
                        <a:t>WGQ-SS</a:t>
                      </a:r>
                      <a:endParaRPr lang="en-US" sz="2000" dirty="0"/>
                    </a:p>
                  </a:txBody>
                  <a:tcPr/>
                </a:tc>
                <a:tc>
                  <a:txBody>
                    <a:bodyPr/>
                    <a:lstStyle/>
                    <a:p>
                      <a:pPr algn="ctr" rtl="1"/>
                      <a:r>
                        <a:rPr lang="ar-JO" sz="2000" dirty="0" smtClean="0"/>
                        <a:t>قائمة</a:t>
                      </a:r>
                      <a:r>
                        <a:rPr lang="ar-JO" sz="2000" baseline="0" dirty="0" smtClean="0"/>
                        <a:t> اسئلة القدرات الوظيفية للطفل </a:t>
                      </a:r>
                      <a:r>
                        <a:rPr lang="en-US" sz="2000" baseline="0" dirty="0" smtClean="0"/>
                        <a:t>CFM</a:t>
                      </a:r>
                      <a:endParaRPr lang="en-US" sz="2000" dirty="0"/>
                    </a:p>
                  </a:txBody>
                  <a:tcPr/>
                </a:tc>
                <a:tc>
                  <a:txBody>
                    <a:bodyPr/>
                    <a:lstStyle/>
                    <a:p>
                      <a:pPr algn="r" rtl="1"/>
                      <a:endParaRPr lang="en-US" sz="1800" dirty="0"/>
                    </a:p>
                  </a:txBody>
                  <a:tcPr/>
                </a:tc>
              </a:tr>
              <a:tr h="537057">
                <a:tc>
                  <a:txBody>
                    <a:bodyPr/>
                    <a:lstStyle/>
                    <a:p>
                      <a:pPr algn="r" rtl="1"/>
                      <a:r>
                        <a:rPr lang="ar-JO" sz="1600" dirty="0" smtClean="0"/>
                        <a:t>مجالات القدرات الوظيفية:</a:t>
                      </a:r>
                      <a:r>
                        <a:rPr lang="ar-JO" sz="1600" baseline="0" dirty="0" smtClean="0"/>
                        <a:t> 6</a:t>
                      </a:r>
                      <a:endParaRPr lang="en-US" sz="1600" dirty="0"/>
                    </a:p>
                  </a:txBody>
                  <a:tcPr/>
                </a:tc>
                <a:tc>
                  <a:txBody>
                    <a:bodyPr/>
                    <a:lstStyle/>
                    <a:p>
                      <a:pPr algn="r" rtl="1"/>
                      <a:r>
                        <a:rPr lang="ar-JO" sz="1600" dirty="0" smtClean="0"/>
                        <a:t>مجالات القدرات الوظيفية</a:t>
                      </a:r>
                      <a:r>
                        <a:rPr lang="ar-JO" sz="1600" baseline="0" dirty="0" smtClean="0"/>
                        <a:t> : 14 </a:t>
                      </a:r>
                      <a:endParaRPr lang="en-US" sz="1600" dirty="0"/>
                    </a:p>
                  </a:txBody>
                  <a:tcPr/>
                </a:tc>
                <a:tc>
                  <a:txBody>
                    <a:bodyPr/>
                    <a:lstStyle/>
                    <a:p>
                      <a:pPr algn="r" rtl="1"/>
                      <a:r>
                        <a:rPr lang="ar-JO" sz="1600" dirty="0" smtClean="0"/>
                        <a:t>مجالات التقييم </a:t>
                      </a:r>
                      <a:endParaRPr lang="en-US" sz="1600" dirty="0"/>
                    </a:p>
                  </a:txBody>
                  <a:tcPr/>
                </a:tc>
              </a:tr>
              <a:tr h="427088">
                <a:tc>
                  <a:txBody>
                    <a:bodyPr/>
                    <a:lstStyle/>
                    <a:p>
                      <a:pPr algn="r" rtl="1"/>
                      <a:r>
                        <a:rPr lang="ar-JO" sz="1600" dirty="0" smtClean="0"/>
                        <a:t>يوجد 6 أسئلة فقط </a:t>
                      </a:r>
                      <a:endParaRPr lang="en-US" sz="1600" dirty="0"/>
                    </a:p>
                  </a:txBody>
                  <a:tcPr/>
                </a:tc>
                <a:tc>
                  <a:txBody>
                    <a:bodyPr/>
                    <a:lstStyle/>
                    <a:p>
                      <a:pPr algn="r" rtl="1"/>
                      <a:r>
                        <a:rPr lang="ar-JO" sz="1600" dirty="0" smtClean="0"/>
                        <a:t>نموذج القدرات الوظيفية (2-4) 16 سؤال </a:t>
                      </a:r>
                    </a:p>
                    <a:p>
                      <a:pPr algn="r" rtl="1"/>
                      <a:r>
                        <a:rPr lang="ar-JO" sz="1600" dirty="0" smtClean="0"/>
                        <a:t>نموذج القدرات الوظيفية من (5- 17) 24 سؤال </a:t>
                      </a:r>
                    </a:p>
                  </a:txBody>
                  <a:tcPr/>
                </a:tc>
                <a:tc>
                  <a:txBody>
                    <a:bodyPr/>
                    <a:lstStyle/>
                    <a:p>
                      <a:pPr algn="r" rtl="1"/>
                      <a:r>
                        <a:rPr lang="ar-JO" sz="1600" dirty="0" smtClean="0"/>
                        <a:t>عدد الأسئلة</a:t>
                      </a:r>
                      <a:r>
                        <a:rPr lang="ar-JO" sz="1600" baseline="0" dirty="0" smtClean="0"/>
                        <a:t> </a:t>
                      </a:r>
                      <a:endParaRPr lang="en-US" sz="1600" dirty="0"/>
                    </a:p>
                  </a:txBody>
                  <a:tcPr/>
                </a:tc>
              </a:tr>
              <a:tr h="358978">
                <a:tc>
                  <a:txBody>
                    <a:bodyPr/>
                    <a:lstStyle/>
                    <a:p>
                      <a:pPr algn="r" rtl="1"/>
                      <a:r>
                        <a:rPr lang="ar-JO" sz="1600" dirty="0" smtClean="0"/>
                        <a:t>الخيارات مبنية على القياس </a:t>
                      </a:r>
                      <a:endParaRPr lang="en-US" sz="1600" dirty="0"/>
                    </a:p>
                  </a:txBody>
                  <a:tcPr/>
                </a:tc>
                <a:tc>
                  <a:txBody>
                    <a:bodyPr/>
                    <a:lstStyle/>
                    <a:p>
                      <a:pPr algn="r" rtl="1"/>
                      <a:r>
                        <a:rPr lang="ar-JO" sz="1600" dirty="0" smtClean="0"/>
                        <a:t>يوجد</a:t>
                      </a:r>
                      <a:r>
                        <a:rPr lang="ar-JO" sz="1600" baseline="0" dirty="0" smtClean="0"/>
                        <a:t> خيارات (نعم / لا)، كما يوجد خيارات مبنية على القياس</a:t>
                      </a:r>
                      <a:endParaRPr lang="en-US" sz="1600" dirty="0"/>
                    </a:p>
                  </a:txBody>
                  <a:tcPr/>
                </a:tc>
                <a:tc>
                  <a:txBody>
                    <a:bodyPr/>
                    <a:lstStyle/>
                    <a:p>
                      <a:pPr algn="r" rtl="1"/>
                      <a:r>
                        <a:rPr lang="ar-JO" sz="1600" dirty="0" smtClean="0"/>
                        <a:t>الوقت المستغرق</a:t>
                      </a:r>
                      <a:r>
                        <a:rPr lang="ar-JO" sz="1600" baseline="0" dirty="0" smtClean="0"/>
                        <a:t> </a:t>
                      </a:r>
                      <a:r>
                        <a:rPr lang="ar-JO" sz="1600" dirty="0" smtClean="0"/>
                        <a:t> للمتلقي </a:t>
                      </a:r>
                      <a:endParaRPr lang="en-US" sz="1600" dirty="0" smtClean="0"/>
                    </a:p>
                    <a:p>
                      <a:pPr algn="r" rtl="1"/>
                      <a:endParaRPr lang="en-US" sz="1600" dirty="0"/>
                    </a:p>
                  </a:txBody>
                  <a:tcPr/>
                </a:tc>
              </a:tr>
              <a:tr h="537057">
                <a:tc>
                  <a:txBody>
                    <a:bodyPr/>
                    <a:lstStyle/>
                    <a:p>
                      <a:pPr algn="r" rtl="1"/>
                      <a:r>
                        <a:rPr lang="ar-JO" sz="1600" dirty="0" smtClean="0"/>
                        <a:t>مسموح في بعض الحالات </a:t>
                      </a:r>
                      <a:endParaRPr lang="en-US" sz="1600" dirty="0"/>
                    </a:p>
                  </a:txBody>
                  <a:tcPr/>
                </a:tc>
                <a:tc>
                  <a:txBody>
                    <a:bodyPr/>
                    <a:lstStyle/>
                    <a:p>
                      <a:pPr algn="r" rtl="1"/>
                      <a:r>
                        <a:rPr lang="ar-JO" sz="1600" dirty="0" smtClean="0"/>
                        <a:t>مسموح دائما </a:t>
                      </a:r>
                      <a:endParaRPr lang="en-US" sz="1600" dirty="0"/>
                    </a:p>
                  </a:txBody>
                  <a:tcPr/>
                </a:tc>
                <a:tc>
                  <a:txBody>
                    <a:bodyPr/>
                    <a:lstStyle/>
                    <a:p>
                      <a:pPr algn="r" rtl="1"/>
                      <a:r>
                        <a:rPr lang="ar-JO" sz="1600" dirty="0" smtClean="0"/>
                        <a:t>أجابات الوكيل/</a:t>
                      </a:r>
                      <a:r>
                        <a:rPr lang="ar-JO" sz="1600" baseline="0" dirty="0" smtClean="0"/>
                        <a:t> المفوض؟ </a:t>
                      </a:r>
                      <a:endParaRPr lang="en-US" sz="1600" dirty="0"/>
                    </a:p>
                  </a:txBody>
                  <a:tcPr/>
                </a:tc>
              </a:tr>
              <a:tr h="537057">
                <a:tc>
                  <a:txBody>
                    <a:bodyPr/>
                    <a:lstStyle/>
                    <a:p>
                      <a:pPr algn="r" rtl="1"/>
                      <a:r>
                        <a:rPr lang="ar-JO" sz="1600" dirty="0" smtClean="0"/>
                        <a:t>لا يسمح بالتحقق من الأسئلة والانحراف</a:t>
                      </a:r>
                      <a:r>
                        <a:rPr lang="ar-JO" sz="1600" baseline="0" dirty="0" smtClean="0"/>
                        <a:t> </a:t>
                      </a:r>
                      <a:r>
                        <a:rPr lang="ar-JO" sz="1600" dirty="0" smtClean="0"/>
                        <a:t> عن الاستبيانات</a:t>
                      </a:r>
                    </a:p>
                    <a:p>
                      <a:pPr algn="r" rtl="1"/>
                      <a:endParaRPr lang="en-US" sz="1600" dirty="0"/>
                    </a:p>
                  </a:txBody>
                  <a:tcPr/>
                </a:tc>
                <a:tc>
                  <a:txBody>
                    <a:bodyPr/>
                    <a:lstStyle/>
                    <a:p>
                      <a:pPr algn="r" rtl="1"/>
                      <a:r>
                        <a:rPr lang="ar-JO" sz="1600" dirty="0" smtClean="0"/>
                        <a:t>يسمح بالتحقق من الأسئلة عندما لا تتم الإجابة على السؤال بشكل جيد من قبل متلقي الاستبيان</a:t>
                      </a:r>
                    </a:p>
                    <a:p>
                      <a:pPr algn="r" rtl="1"/>
                      <a:endParaRPr lang="en-US" sz="1600" dirty="0"/>
                    </a:p>
                  </a:txBody>
                  <a:tcPr/>
                </a:tc>
                <a:tc>
                  <a:txBody>
                    <a:bodyPr/>
                    <a:lstStyle/>
                    <a:p>
                      <a:pPr algn="r" rtl="1"/>
                      <a:r>
                        <a:rPr lang="ar-JO" sz="1600" dirty="0" smtClean="0"/>
                        <a:t>المرونة</a:t>
                      </a:r>
                      <a:r>
                        <a:rPr lang="ar-JO" sz="1600" baseline="0" dirty="0" smtClean="0"/>
                        <a:t> في التحقق والإستنباط </a:t>
                      </a:r>
                      <a:endParaRPr lang="en-US" sz="1600" dirty="0"/>
                    </a:p>
                  </a:txBody>
                  <a:tcPr/>
                </a:tc>
              </a:tr>
              <a:tr h="537057">
                <a:tc>
                  <a:txBody>
                    <a:bodyPr/>
                    <a:lstStyle/>
                    <a:p>
                      <a:pPr algn="r" rtl="1"/>
                      <a:r>
                        <a:rPr lang="ar-JO" sz="1600" dirty="0" smtClean="0"/>
                        <a:t>كافة</a:t>
                      </a:r>
                      <a:r>
                        <a:rPr lang="ar-JO" sz="1600" baseline="0" dirty="0" smtClean="0"/>
                        <a:t> الأسئلة (6) إجبارية ولا يوجد أسئلة إنتقالية </a:t>
                      </a:r>
                      <a:endParaRPr lang="en-US" sz="1600" dirty="0"/>
                    </a:p>
                  </a:txBody>
                  <a:tcPr/>
                </a:tc>
                <a:tc>
                  <a:txBody>
                    <a:bodyPr/>
                    <a:lstStyle/>
                    <a:p>
                      <a:pPr algn="r" rtl="1"/>
                      <a:r>
                        <a:rPr lang="ar-JO" sz="1600" dirty="0" smtClean="0"/>
                        <a:t>يوجد في الإستبيان</a:t>
                      </a:r>
                      <a:r>
                        <a:rPr lang="ar-JO" sz="1600" baseline="0" dirty="0" smtClean="0"/>
                        <a:t> أسئلة إنتقالية </a:t>
                      </a:r>
                      <a:endParaRPr lang="en-US" sz="1600" dirty="0"/>
                    </a:p>
                  </a:txBody>
                  <a:tcPr/>
                </a:tc>
                <a:tc>
                  <a:txBody>
                    <a:bodyPr/>
                    <a:lstStyle/>
                    <a:p>
                      <a:pPr algn="r" rtl="1"/>
                      <a:r>
                        <a:rPr lang="ar-JO" sz="1600" dirty="0" smtClean="0"/>
                        <a:t>الأسئلة الإنتقالية</a:t>
                      </a:r>
                      <a:r>
                        <a:rPr lang="ar-JO" sz="1600" baseline="0" dirty="0" smtClean="0"/>
                        <a:t> </a:t>
                      </a:r>
                      <a:endParaRPr lang="en-US" sz="1600" dirty="0"/>
                    </a:p>
                  </a:txBody>
                  <a:tcPr/>
                </a:tc>
              </a:tr>
              <a:tr h="537057">
                <a:tc>
                  <a:txBody>
                    <a:bodyPr/>
                    <a:lstStyle/>
                    <a:p>
                      <a:pPr algn="r" rtl="1"/>
                      <a:r>
                        <a:rPr lang="ar-JO" sz="1600" dirty="0" smtClean="0"/>
                        <a:t>الأشخاص 18 عاما فما فوق </a:t>
                      </a:r>
                      <a:endParaRPr lang="en-US" sz="1600" dirty="0"/>
                    </a:p>
                  </a:txBody>
                  <a:tcPr/>
                </a:tc>
                <a:tc>
                  <a:txBody>
                    <a:bodyPr/>
                    <a:lstStyle/>
                    <a:p>
                      <a:pPr algn="r" rtl="1"/>
                      <a:r>
                        <a:rPr lang="ar-JO" sz="1600" dirty="0" smtClean="0"/>
                        <a:t>الأطفال من عمر 2 وحتى عمر 17 </a:t>
                      </a:r>
                      <a:endParaRPr lang="en-US" sz="1600" dirty="0"/>
                    </a:p>
                  </a:txBody>
                  <a:tcPr/>
                </a:tc>
                <a:tc>
                  <a:txBody>
                    <a:bodyPr/>
                    <a:lstStyle/>
                    <a:p>
                      <a:pPr algn="r" rtl="1"/>
                      <a:r>
                        <a:rPr lang="ar-JO" sz="1600" dirty="0" smtClean="0"/>
                        <a:t>الفئة المستهدفة </a:t>
                      </a:r>
                      <a:endParaRPr lang="en-US" sz="1600" dirty="0"/>
                    </a:p>
                  </a:txBody>
                  <a:tcPr/>
                </a:tc>
              </a:tr>
              <a:tr h="537057">
                <a:tc>
                  <a:txBody>
                    <a:bodyPr/>
                    <a:lstStyle/>
                    <a:p>
                      <a:pPr algn="r" rtl="1"/>
                      <a:endParaRPr lang="en-US" sz="1800" dirty="0"/>
                    </a:p>
                  </a:txBody>
                  <a:tcPr/>
                </a:tc>
                <a:tc>
                  <a:txBody>
                    <a:bodyPr/>
                    <a:lstStyle/>
                    <a:p>
                      <a:pPr algn="r" rtl="1"/>
                      <a:endParaRPr lang="en-US" sz="1800"/>
                    </a:p>
                  </a:txBody>
                  <a:tcPr/>
                </a:tc>
                <a:tc>
                  <a:txBody>
                    <a:bodyPr/>
                    <a:lstStyle/>
                    <a:p>
                      <a:pPr algn="r" rtl="1"/>
                      <a:endParaRPr lang="en-US" sz="1800" dirty="0"/>
                    </a:p>
                  </a:txBody>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t>19</a:t>
            </a:fld>
            <a:endParaRPr lang="fr-FR" dirty="0"/>
          </a:p>
        </p:txBody>
      </p:sp>
    </p:spTree>
    <p:extLst>
      <p:ext uri="{BB962C8B-B14F-4D97-AF65-F5344CB8AC3E}">
        <p14:creationId xmlns:p14="http://schemas.microsoft.com/office/powerpoint/2010/main" val="2420404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JO" dirty="0" smtClean="0"/>
              <a:t>الهدف </a:t>
            </a:r>
            <a:r>
              <a:rPr lang="ar-JO" dirty="0"/>
              <a:t>من هذه الجلسة</a:t>
            </a:r>
            <a:endParaRPr lang="en-GB" dirty="0"/>
          </a:p>
        </p:txBody>
      </p:sp>
      <p:sp>
        <p:nvSpPr>
          <p:cNvPr id="3" name="Rectangle 2">
            <a:extLst>
              <a:ext uri="{FF2B5EF4-FFF2-40B4-BE49-F238E27FC236}">
                <a16:creationId xmlns="" xmlns:a16="http://schemas.microsoft.com/office/drawing/2014/main" id="{054CC10B-06ED-474B-A5FB-D37858A0B86E}"/>
              </a:ext>
            </a:extLst>
          </p:cNvPr>
          <p:cNvSpPr/>
          <p:nvPr/>
        </p:nvSpPr>
        <p:spPr>
          <a:xfrm>
            <a:off x="116505" y="1681929"/>
            <a:ext cx="8547431" cy="4093428"/>
          </a:xfrm>
          <a:prstGeom prst="rect">
            <a:avLst/>
          </a:prstGeom>
        </p:spPr>
        <p:txBody>
          <a:bodyPr wrap="square">
            <a:spAutoFit/>
          </a:bodyPr>
          <a:lstStyle/>
          <a:p>
            <a:pPr lvl="0" algn="r" rtl="1"/>
            <a:endParaRPr lang="ar-JO" sz="2000" dirty="0" smtClean="0"/>
          </a:p>
          <a:p>
            <a:pPr marL="342900" lvl="0" indent="-342900" algn="r" rtl="1">
              <a:buFont typeface="Arial" panose="020B0604020202020204" pitchFamily="34" charset="0"/>
              <a:buChar char="•"/>
            </a:pPr>
            <a:r>
              <a:rPr lang="ar-JO" sz="2400" dirty="0" smtClean="0"/>
              <a:t>شرح </a:t>
            </a:r>
            <a:r>
              <a:rPr lang="ar-JO" sz="2400" dirty="0"/>
              <a:t>العوامل التي تؤثر على صحة </a:t>
            </a:r>
            <a:r>
              <a:rPr lang="ar-JO" sz="2400" dirty="0" smtClean="0"/>
              <a:t>ومصداقية  </a:t>
            </a:r>
            <a:r>
              <a:rPr lang="ar-JO" sz="2400" dirty="0"/>
              <a:t>البيانات المصنفة المتعلقة بالإعاقة في السياقات </a:t>
            </a:r>
            <a:r>
              <a:rPr lang="ar-JO" sz="2400" dirty="0" smtClean="0"/>
              <a:t>الإنسانية</a:t>
            </a:r>
          </a:p>
          <a:p>
            <a:pPr lvl="0" algn="r" rtl="1"/>
            <a:endParaRPr lang="ar-JO" sz="2400" b="1" dirty="0"/>
          </a:p>
          <a:p>
            <a:pPr marL="342900" lvl="0" indent="-342900" algn="r" rtl="1">
              <a:buFont typeface="Arial" panose="020B0604020202020204" pitchFamily="34" charset="0"/>
              <a:buChar char="•"/>
            </a:pPr>
            <a:r>
              <a:rPr lang="ar-JO" sz="2400" dirty="0" smtClean="0"/>
              <a:t>توضيح </a:t>
            </a:r>
            <a:r>
              <a:rPr lang="ar-JO" sz="2400" dirty="0"/>
              <a:t>المنطق من استخدام وتطبيق  مجموعة واشنطن – </a:t>
            </a:r>
            <a:r>
              <a:rPr lang="ar-JO" sz="2400" dirty="0" smtClean="0"/>
              <a:t>القائمة الأسئلة القصيرة </a:t>
            </a:r>
          </a:p>
          <a:p>
            <a:pPr lvl="0" algn="r" rtl="1"/>
            <a:endParaRPr lang="ar-JO" sz="2400" dirty="0"/>
          </a:p>
          <a:p>
            <a:pPr marL="342900" lvl="0" indent="-342900" algn="r" rtl="1">
              <a:buFont typeface="Arial" panose="020B0604020202020204" pitchFamily="34" charset="0"/>
              <a:buChar char="•"/>
            </a:pPr>
            <a:r>
              <a:rPr lang="ar-JO" sz="2400" dirty="0" smtClean="0"/>
              <a:t>تسليط </a:t>
            </a:r>
            <a:r>
              <a:rPr lang="ar-JO" sz="2400" dirty="0"/>
              <a:t>الضوء على مزايا وتحديات استخدام مجموعة </a:t>
            </a:r>
            <a:r>
              <a:rPr lang="ar-JO" sz="2400" dirty="0" smtClean="0"/>
              <a:t>واشنطن </a:t>
            </a:r>
            <a:r>
              <a:rPr lang="ar-JO" sz="2400" dirty="0"/>
              <a:t>– </a:t>
            </a:r>
            <a:r>
              <a:rPr lang="ar-JO" sz="2400" dirty="0" smtClean="0"/>
              <a:t>القائمة الاسئلة </a:t>
            </a:r>
            <a:r>
              <a:rPr lang="ar-JO" sz="2400" dirty="0"/>
              <a:t>القصيرة </a:t>
            </a:r>
            <a:r>
              <a:rPr lang="ar-JO" sz="2400" dirty="0" smtClean="0"/>
              <a:t>في </a:t>
            </a:r>
            <a:r>
              <a:rPr lang="ar-JO" sz="2400" dirty="0"/>
              <a:t>السياقات </a:t>
            </a:r>
            <a:r>
              <a:rPr lang="ar-JO" sz="2400" dirty="0" smtClean="0"/>
              <a:t>الإنسانية</a:t>
            </a:r>
          </a:p>
          <a:p>
            <a:pPr lvl="0" algn="r" rtl="1"/>
            <a:endParaRPr lang="ar-JO" sz="2400" dirty="0" smtClean="0"/>
          </a:p>
          <a:p>
            <a:pPr marL="342900" lvl="0" indent="-342900" algn="r" rtl="1">
              <a:buFont typeface="Arial" panose="020B0604020202020204" pitchFamily="34" charset="0"/>
              <a:buChar char="•"/>
            </a:pPr>
            <a:r>
              <a:rPr lang="ar-JO" sz="2400" dirty="0" smtClean="0"/>
              <a:t>إدارة </a:t>
            </a:r>
            <a:r>
              <a:rPr lang="ar-JO" sz="2400" dirty="0"/>
              <a:t>مجموعة واشنطن – المجموعة القصيرة من الأسئلة في السياقات الإنسانية بدقة وكفاءة</a:t>
            </a:r>
            <a:endParaRPr lang="en-GB" sz="2400" dirty="0"/>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JO" sz="3200" dirty="0" smtClean="0">
                <a:ea typeface="Verdana" panose="020B0604030504040204" pitchFamily="34" charset="0"/>
              </a:rPr>
              <a:t>بيانات </a:t>
            </a:r>
            <a:r>
              <a:rPr lang="ar-JO" sz="3200" dirty="0">
                <a:ea typeface="Verdana" panose="020B0604030504040204" pitchFamily="34" charset="0"/>
              </a:rPr>
              <a:t>الإعاقة</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762" y="1268760"/>
            <a:ext cx="8805728" cy="4590510"/>
          </a:xfrm>
          <a:prstGeom prst="rect">
            <a:avLst/>
          </a:prstGeom>
        </p:spPr>
      </p:pic>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JO" dirty="0"/>
              <a:t>بيانات الإعاقة</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75746891"/>
              </p:ext>
            </p:extLst>
          </p:nvPr>
        </p:nvGraphicFramePr>
        <p:xfrm>
          <a:off x="161509" y="2172078"/>
          <a:ext cx="8730078" cy="3376740"/>
        </p:xfrm>
        <a:graphic>
          <a:graphicData uri="http://schemas.openxmlformats.org/drawingml/2006/table">
            <a:tbl>
              <a:tblPr firstRow="1" bandRow="1">
                <a:tableStyleId>{7DF18680-E054-41AD-8BC1-D1AEF772440D}</a:tableStyleId>
              </a:tblPr>
              <a:tblGrid>
                <a:gridCol w="3015336"/>
                <a:gridCol w="2970330"/>
                <a:gridCol w="2744412"/>
              </a:tblGrid>
              <a:tr h="675348">
                <a:tc>
                  <a:txBody>
                    <a:bodyPr/>
                    <a:lstStyle/>
                    <a:p>
                      <a:pPr algn="ctr" rtl="1"/>
                      <a:r>
                        <a:rPr lang="ar-JO" sz="2400" dirty="0" smtClean="0"/>
                        <a:t>نهج القدرات</a:t>
                      </a:r>
                      <a:r>
                        <a:rPr lang="ar-JO" sz="2400" baseline="0" dirty="0" smtClean="0"/>
                        <a:t> الوظيفية </a:t>
                      </a:r>
                      <a:endParaRPr lang="en-US" sz="2400" dirty="0"/>
                    </a:p>
                  </a:txBody>
                  <a:tcPr>
                    <a:solidFill>
                      <a:srgbClr val="C00000"/>
                    </a:solidFill>
                  </a:tcPr>
                </a:tc>
                <a:tc>
                  <a:txBody>
                    <a:bodyPr/>
                    <a:lstStyle/>
                    <a:p>
                      <a:pPr algn="ctr" rtl="1"/>
                      <a:r>
                        <a:rPr lang="ar-JO" sz="2800" dirty="0" smtClean="0"/>
                        <a:t>قائمة الظروف</a:t>
                      </a:r>
                      <a:r>
                        <a:rPr lang="ar-JO" dirty="0" smtClean="0"/>
                        <a:t> </a:t>
                      </a:r>
                      <a:endParaRPr lang="en-US" dirty="0"/>
                    </a:p>
                  </a:txBody>
                  <a:tcPr>
                    <a:solidFill>
                      <a:srgbClr val="C00000"/>
                    </a:solidFill>
                  </a:tcPr>
                </a:tc>
                <a:tc>
                  <a:txBody>
                    <a:bodyPr/>
                    <a:lstStyle/>
                    <a:p>
                      <a:pPr algn="r" rtl="1"/>
                      <a:r>
                        <a:rPr lang="ar-JO" sz="2800" dirty="0" smtClean="0"/>
                        <a:t>هل</a:t>
                      </a:r>
                      <a:r>
                        <a:rPr lang="ar-JO" sz="2800" baseline="0" dirty="0" smtClean="0"/>
                        <a:t> لديك إعاقة </a:t>
                      </a:r>
                      <a:endParaRPr lang="en-US" sz="2800" dirty="0"/>
                    </a:p>
                  </a:txBody>
                  <a:tcPr>
                    <a:solidFill>
                      <a:srgbClr val="C00000"/>
                    </a:solidFill>
                  </a:tcPr>
                </a:tc>
              </a:tr>
              <a:tr h="675348">
                <a:tc>
                  <a:txBody>
                    <a:bodyPr/>
                    <a:lstStyle/>
                    <a:p>
                      <a:pPr algn="r" rtl="1"/>
                      <a:r>
                        <a:rPr lang="ar-JO" sz="2800" dirty="0" smtClean="0"/>
                        <a:t>بولندا              10.0  </a:t>
                      </a:r>
                      <a:endParaRPr lang="en-US" sz="2800" b="1" dirty="0"/>
                    </a:p>
                  </a:txBody>
                  <a:tcPr/>
                </a:tc>
                <a:tc>
                  <a:txBody>
                    <a:bodyPr/>
                    <a:lstStyle/>
                    <a:p>
                      <a:pPr algn="r" rtl="1"/>
                      <a:r>
                        <a:rPr lang="ar-JO" sz="2800" dirty="0" smtClean="0"/>
                        <a:t>كولومبيا             1.8</a:t>
                      </a:r>
                      <a:r>
                        <a:rPr lang="ar-JO" sz="2800" baseline="0" dirty="0" smtClean="0"/>
                        <a:t> </a:t>
                      </a:r>
                      <a:endParaRPr lang="en-US" sz="2800" b="1" dirty="0"/>
                    </a:p>
                  </a:txBody>
                  <a:tcPr/>
                </a:tc>
                <a:tc>
                  <a:txBody>
                    <a:bodyPr/>
                    <a:lstStyle/>
                    <a:p>
                      <a:pPr algn="r" rtl="1"/>
                      <a:r>
                        <a:rPr lang="ar-JO" sz="2800" dirty="0" smtClean="0"/>
                        <a:t>نيجيريا            05</a:t>
                      </a:r>
                      <a:r>
                        <a:rPr lang="ar-JO" sz="2800" baseline="0" dirty="0" smtClean="0"/>
                        <a:t>.</a:t>
                      </a:r>
                      <a:endParaRPr lang="en-US" sz="2800" b="1" dirty="0"/>
                    </a:p>
                  </a:txBody>
                  <a:tcPr/>
                </a:tc>
              </a:tr>
              <a:tr h="675348">
                <a:tc>
                  <a:txBody>
                    <a:bodyPr/>
                    <a:lstStyle/>
                    <a:p>
                      <a:pPr algn="r" rtl="1"/>
                      <a:r>
                        <a:rPr lang="ar-JO" sz="2800" dirty="0" smtClean="0"/>
                        <a:t>الممكلة المتحده   12.2</a:t>
                      </a:r>
                      <a:endParaRPr lang="en-US" sz="2800" b="1" dirty="0"/>
                    </a:p>
                  </a:txBody>
                  <a:tcPr/>
                </a:tc>
                <a:tc>
                  <a:txBody>
                    <a:bodyPr/>
                    <a:lstStyle/>
                    <a:p>
                      <a:pPr algn="r" rtl="1"/>
                      <a:r>
                        <a:rPr lang="ar-JO" sz="2800" dirty="0" smtClean="0"/>
                        <a:t>تشيلي                2.2  </a:t>
                      </a:r>
                      <a:endParaRPr lang="en-US" sz="2800" b="1" dirty="0"/>
                    </a:p>
                  </a:txBody>
                  <a:tcPr/>
                </a:tc>
                <a:tc>
                  <a:txBody>
                    <a:bodyPr/>
                    <a:lstStyle/>
                    <a:p>
                      <a:pPr algn="r" rtl="1"/>
                      <a:r>
                        <a:rPr lang="ar-JO" sz="2800" dirty="0" smtClean="0"/>
                        <a:t>الأردن             1.2  </a:t>
                      </a:r>
                      <a:endParaRPr lang="en-US" sz="2800" b="1" dirty="0"/>
                    </a:p>
                  </a:txBody>
                  <a:tcPr/>
                </a:tc>
              </a:tr>
              <a:tr h="675348">
                <a:tc>
                  <a:txBody>
                    <a:bodyPr/>
                    <a:lstStyle/>
                    <a:p>
                      <a:pPr algn="r" rtl="1"/>
                      <a:r>
                        <a:rPr lang="ar-JO" sz="2800" dirty="0" smtClean="0"/>
                        <a:t>البرازيل           14.5</a:t>
                      </a:r>
                      <a:endParaRPr lang="en-US" sz="2800" b="1" dirty="0"/>
                    </a:p>
                  </a:txBody>
                  <a:tcPr/>
                </a:tc>
                <a:tc>
                  <a:txBody>
                    <a:bodyPr/>
                    <a:lstStyle/>
                    <a:p>
                      <a:pPr algn="r" rtl="1"/>
                      <a:r>
                        <a:rPr lang="ar-JO" sz="2800" dirty="0" smtClean="0"/>
                        <a:t>أوغندا               3.5   </a:t>
                      </a:r>
                      <a:endParaRPr lang="en-US" sz="2800" b="1" dirty="0"/>
                    </a:p>
                  </a:txBody>
                  <a:tcPr/>
                </a:tc>
                <a:tc>
                  <a:txBody>
                    <a:bodyPr/>
                    <a:lstStyle/>
                    <a:p>
                      <a:pPr algn="r" rtl="1"/>
                      <a:r>
                        <a:rPr lang="ar-JO" sz="2800" dirty="0" smtClean="0"/>
                        <a:t>الفلبين             1.3</a:t>
                      </a:r>
                      <a:endParaRPr lang="en-US" sz="2800" b="1" dirty="0"/>
                    </a:p>
                  </a:txBody>
                  <a:tcPr/>
                </a:tc>
              </a:tr>
              <a:tr h="675348">
                <a:tc>
                  <a:txBody>
                    <a:bodyPr/>
                    <a:lstStyle/>
                    <a:p>
                      <a:pPr algn="r" rtl="1"/>
                      <a:r>
                        <a:rPr lang="ar-JO" sz="2800" dirty="0" smtClean="0"/>
                        <a:t>كنـدا               18.5  </a:t>
                      </a:r>
                      <a:endParaRPr lang="en-US" sz="2800" b="1" dirty="0"/>
                    </a:p>
                  </a:txBody>
                  <a:tcPr/>
                </a:tc>
                <a:tc>
                  <a:txBody>
                    <a:bodyPr/>
                    <a:lstStyle/>
                    <a:p>
                      <a:pPr algn="r" rtl="1"/>
                      <a:r>
                        <a:rPr lang="ar-JO" sz="2800" dirty="0" smtClean="0"/>
                        <a:t>هنغاريا</a:t>
                      </a:r>
                      <a:r>
                        <a:rPr lang="ar-JO" sz="2800" baseline="0" dirty="0" smtClean="0"/>
                        <a:t>               5.7</a:t>
                      </a:r>
                      <a:endParaRPr lang="en-US" sz="2800" b="1" dirty="0"/>
                    </a:p>
                  </a:txBody>
                  <a:tcPr/>
                </a:tc>
                <a:tc>
                  <a:txBody>
                    <a:bodyPr/>
                    <a:lstStyle/>
                    <a:p>
                      <a:pPr algn="r" rtl="1"/>
                      <a:r>
                        <a:rPr lang="ar-JO" sz="2800" dirty="0" smtClean="0"/>
                        <a:t>أثيوبيا             3.8</a:t>
                      </a:r>
                      <a:endParaRPr lang="en-US" sz="2800" b="1" dirty="0"/>
                    </a:p>
                  </a:txBody>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t>4</a:t>
            </a:fld>
            <a:endParaRPr lang="fr-FR" dirty="0"/>
          </a:p>
        </p:txBody>
      </p:sp>
    </p:spTree>
    <p:extLst>
      <p:ext uri="{BB962C8B-B14F-4D97-AF65-F5344CB8AC3E}">
        <p14:creationId xmlns:p14="http://schemas.microsoft.com/office/powerpoint/2010/main" val="1950665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JO" dirty="0" smtClean="0"/>
              <a:t>ما </a:t>
            </a:r>
            <a:r>
              <a:rPr lang="ar-JO" dirty="0"/>
              <a:t>الذي يؤثر على الأرقام؟</a:t>
            </a:r>
            <a:endParaRPr lang="en-GB" dirty="0"/>
          </a:p>
        </p:txBody>
      </p:sp>
      <p:sp>
        <p:nvSpPr>
          <p:cNvPr id="10" name="Rectangle 9">
            <a:extLst>
              <a:ext uri="{FF2B5EF4-FFF2-40B4-BE49-F238E27FC236}">
                <a16:creationId xmlns="" xmlns:a16="http://schemas.microsoft.com/office/drawing/2014/main" id="{A86E45A9-3FEC-4C83-98DD-C5B5CC5F05E7}"/>
              </a:ext>
            </a:extLst>
          </p:cNvPr>
          <p:cNvSpPr/>
          <p:nvPr/>
        </p:nvSpPr>
        <p:spPr>
          <a:xfrm>
            <a:off x="492763" y="4869160"/>
            <a:ext cx="8158474" cy="1569660"/>
          </a:xfrm>
          <a:prstGeom prst="rect">
            <a:avLst/>
          </a:prstGeom>
        </p:spPr>
        <p:txBody>
          <a:bodyPr wrap="square">
            <a:spAutoFit/>
          </a:bodyPr>
          <a:lstStyle/>
          <a:p>
            <a:pPr marL="690562" indent="-285750" algn="r" rtl="1">
              <a:buFont typeface="Arial" panose="020B0604020202020204" pitchFamily="34" charset="0"/>
              <a:buChar char="•"/>
            </a:pPr>
            <a:r>
              <a:rPr lang="ar-JO" sz="2400" dirty="0" smtClean="0"/>
              <a:t>الطرق </a:t>
            </a:r>
            <a:r>
              <a:rPr lang="ar-JO" sz="2400" dirty="0"/>
              <a:t>المستخدمة لجمع </a:t>
            </a:r>
            <a:r>
              <a:rPr lang="ar-JO" sz="2400" dirty="0" smtClean="0"/>
              <a:t>البيانات</a:t>
            </a:r>
            <a:endParaRPr lang="ar-JO" sz="2400" dirty="0"/>
          </a:p>
          <a:p>
            <a:pPr marL="690562" indent="-285750" algn="r" rtl="1">
              <a:buFont typeface="Arial" panose="020B0604020202020204" pitchFamily="34" charset="0"/>
              <a:buChar char="•"/>
            </a:pPr>
            <a:r>
              <a:rPr lang="ar-JO" sz="2400" dirty="0" smtClean="0"/>
              <a:t>استخدام </a:t>
            </a:r>
            <a:r>
              <a:rPr lang="ar-JO" sz="2400" dirty="0"/>
              <a:t>كلمة الإعاقة كجزء من جمع </a:t>
            </a:r>
            <a:r>
              <a:rPr lang="ar-JO" sz="2400" dirty="0" smtClean="0"/>
              <a:t>البيانات</a:t>
            </a:r>
            <a:endParaRPr lang="ar-JO" sz="2400" dirty="0"/>
          </a:p>
          <a:p>
            <a:pPr marL="690562" indent="-285750" algn="r" rtl="1">
              <a:buFont typeface="Arial" panose="020B0604020202020204" pitchFamily="34" charset="0"/>
              <a:buChar char="•"/>
            </a:pPr>
            <a:r>
              <a:rPr lang="ar-JO" sz="2400" dirty="0" smtClean="0"/>
              <a:t>جمع </a:t>
            </a:r>
            <a:r>
              <a:rPr lang="ar-JO" sz="2400" dirty="0"/>
              <a:t>البيانات عن الأشخاص ذوي </a:t>
            </a:r>
            <a:r>
              <a:rPr lang="ar-JO" sz="2400" dirty="0" smtClean="0"/>
              <a:t>العجز او الإعتلال </a:t>
            </a:r>
          </a:p>
          <a:p>
            <a:pPr marL="690562" indent="-285750" algn="r" rtl="1">
              <a:buFont typeface="Arial" panose="020B0604020202020204" pitchFamily="34" charset="0"/>
              <a:buChar char="•"/>
            </a:pPr>
            <a:r>
              <a:rPr lang="ar-JO" sz="2400" dirty="0" smtClean="0"/>
              <a:t>جمع </a:t>
            </a:r>
            <a:r>
              <a:rPr lang="ar-JO" sz="2400" dirty="0"/>
              <a:t>البيانات لتحديد الأشخاص ذوي </a:t>
            </a:r>
            <a:r>
              <a:rPr lang="ar-JO" sz="2400" dirty="0" smtClean="0"/>
              <a:t>الإعاقة </a:t>
            </a:r>
            <a:endParaRPr lang="en-US" sz="2400" dirty="0"/>
          </a:p>
        </p:txBody>
      </p:sp>
      <p:sp>
        <p:nvSpPr>
          <p:cNvPr id="11" name="Rectangle 10">
            <a:extLst>
              <a:ext uri="{FF2B5EF4-FFF2-40B4-BE49-F238E27FC236}">
                <a16:creationId xmlns="" xmlns:a16="http://schemas.microsoft.com/office/drawing/2014/main" id="{803C8452-4DA5-4A6C-8FDB-5BED292417D2}"/>
              </a:ext>
            </a:extLst>
          </p:cNvPr>
          <p:cNvSpPr/>
          <p:nvPr/>
        </p:nvSpPr>
        <p:spPr>
          <a:xfrm>
            <a:off x="836585" y="4064450"/>
            <a:ext cx="7814652" cy="338554"/>
          </a:xfrm>
          <a:prstGeom prst="rect">
            <a:avLst/>
          </a:prstGeom>
        </p:spPr>
        <p:txBody>
          <a:bodyPr wrap="square">
            <a:spAutoFit/>
          </a:bodyPr>
          <a:lstStyle/>
          <a:p>
            <a:r>
              <a:rPr lang="fr-FR" dirty="0">
                <a:solidFill>
                  <a:schemeClr val="bg1"/>
                </a:solidFill>
                <a:ea typeface="Verdana" panose="020B0604030504040204" pitchFamily="34" charset="0"/>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6614" y="1284709"/>
            <a:ext cx="7155795" cy="3584451"/>
          </a:xfrm>
          <a:prstGeom prst="rect">
            <a:avLst/>
          </a:prstGeom>
        </p:spPr>
      </p:pic>
    </p:spTree>
    <p:extLst>
      <p:ext uri="{BB962C8B-B14F-4D97-AF65-F5344CB8AC3E}">
        <p14:creationId xmlns:p14="http://schemas.microsoft.com/office/powerpoint/2010/main" val="174715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normAutofit/>
          </a:bodyPr>
          <a:lstStyle/>
          <a:p>
            <a:pPr algn="r" rtl="1"/>
            <a:r>
              <a:rPr lang="ar-JO" dirty="0" smtClean="0"/>
              <a:t>لماذا </a:t>
            </a:r>
            <a:r>
              <a:rPr lang="ar-JO" dirty="0"/>
              <a:t>أسئلة مجموعة واشنطن؟</a:t>
            </a:r>
            <a:endParaRPr lang="en-GB" dirty="0"/>
          </a:p>
        </p:txBody>
      </p:sp>
      <p:sp>
        <p:nvSpPr>
          <p:cNvPr id="3" name="Rectangle 2">
            <a:extLst>
              <a:ext uri="{FF2B5EF4-FFF2-40B4-BE49-F238E27FC236}">
                <a16:creationId xmlns="" xmlns:a16="http://schemas.microsoft.com/office/drawing/2014/main" id="{86979700-6627-4349-9865-9A651DF3F685}"/>
              </a:ext>
            </a:extLst>
          </p:cNvPr>
          <p:cNvSpPr/>
          <p:nvPr/>
        </p:nvSpPr>
        <p:spPr>
          <a:xfrm>
            <a:off x="791579" y="1268760"/>
            <a:ext cx="7650851" cy="4339650"/>
          </a:xfrm>
          <a:prstGeom prst="rect">
            <a:avLst/>
          </a:prstGeom>
        </p:spPr>
        <p:txBody>
          <a:bodyPr wrap="square">
            <a:spAutoFit/>
          </a:bodyPr>
          <a:lstStyle/>
          <a:p>
            <a:pPr algn="r" rtl="1"/>
            <a:endParaRPr lang="ar-JO" sz="1800" dirty="0"/>
          </a:p>
          <a:p>
            <a:pPr algn="r" rtl="1"/>
            <a:r>
              <a:rPr lang="ar-JO" sz="2400" dirty="0" smtClean="0"/>
              <a:t>تعالج </a:t>
            </a:r>
            <a:r>
              <a:rPr lang="ar-JO" sz="2400" dirty="0"/>
              <a:t>أسئلة مجموعة واشنطن مسألة ما إذا كان الأشخاص </a:t>
            </a:r>
            <a:r>
              <a:rPr lang="ar-JO" sz="2400" dirty="0" smtClean="0"/>
              <a:t>من ذوي الإعاقة يشاركون </a:t>
            </a:r>
            <a:r>
              <a:rPr lang="ar-JO" sz="2400" dirty="0"/>
              <a:t>بنفس القدر مثل الأشخاص من غير ذوي </a:t>
            </a:r>
            <a:r>
              <a:rPr lang="ar-JO" sz="2400" dirty="0" smtClean="0"/>
              <a:t>الإعاقة في الانشطة </a:t>
            </a:r>
            <a:r>
              <a:rPr lang="ar-JO" sz="2400" dirty="0"/>
              <a:t>مثل التعليم أو العمل أو الأسرة / الحياة </a:t>
            </a:r>
            <a:r>
              <a:rPr lang="ar-JO" sz="2400" dirty="0" smtClean="0"/>
              <a:t>المدنية</a:t>
            </a:r>
            <a:endParaRPr lang="en-GB" sz="2400" dirty="0"/>
          </a:p>
          <a:p>
            <a:pPr algn="r" rtl="1"/>
            <a:endParaRPr lang="ar-JO" sz="1800" dirty="0" smtClean="0"/>
          </a:p>
          <a:p>
            <a:pPr algn="r" rtl="1"/>
            <a:endParaRPr lang="ar-JO" sz="2400" dirty="0" smtClean="0"/>
          </a:p>
          <a:p>
            <a:pPr algn="r" rtl="1"/>
            <a:endParaRPr lang="ar-JO" sz="2400" dirty="0"/>
          </a:p>
          <a:p>
            <a:pPr algn="r" rtl="1"/>
            <a:r>
              <a:rPr lang="ar-JO" sz="2400" dirty="0" smtClean="0"/>
              <a:t>المعلومات </a:t>
            </a:r>
            <a:r>
              <a:rPr lang="ar-JO" sz="2400" dirty="0"/>
              <a:t>الناتجة عن استخدام هذه الأسئلة </a:t>
            </a:r>
            <a:r>
              <a:rPr lang="ar-JO" sz="2400" dirty="0" smtClean="0"/>
              <a:t>سوف يقودنا لما يلي :</a:t>
            </a:r>
            <a:endParaRPr lang="en-US" sz="2400" dirty="0"/>
          </a:p>
          <a:p>
            <a:pPr marL="747712" indent="-285750" algn="r" rtl="1">
              <a:buFont typeface="Arial" panose="020B0604020202020204" pitchFamily="34" charset="0"/>
              <a:buChar char="•"/>
            </a:pPr>
            <a:r>
              <a:rPr lang="ar-JO" sz="2400" b="1" dirty="0" smtClean="0"/>
              <a:t>وصف </a:t>
            </a:r>
            <a:r>
              <a:rPr lang="ar-JO" sz="2400" b="1" dirty="0"/>
              <a:t>غالبية </a:t>
            </a:r>
            <a:r>
              <a:rPr lang="ar-JO" sz="2400" dirty="0"/>
              <a:t>- </a:t>
            </a:r>
            <a:r>
              <a:rPr lang="ar-JO" sz="2400" dirty="0" smtClean="0"/>
              <a:t> وليس </a:t>
            </a:r>
            <a:r>
              <a:rPr lang="ar-JO" sz="2400" dirty="0"/>
              <a:t>كل - الأشخاص </a:t>
            </a:r>
            <a:r>
              <a:rPr lang="ar-JO" sz="2400" dirty="0" smtClean="0"/>
              <a:t>ممن لديهم محدودية  </a:t>
            </a:r>
            <a:r>
              <a:rPr lang="ar-JO" sz="2400" dirty="0"/>
              <a:t>في </a:t>
            </a:r>
            <a:r>
              <a:rPr lang="ar-JO" sz="2400" dirty="0" smtClean="0"/>
              <a:t>الإجراءات او النشاطات الأساسية</a:t>
            </a:r>
          </a:p>
          <a:p>
            <a:pPr marL="461962" algn="r" rtl="1"/>
            <a:endParaRPr lang="en-US" sz="2400" dirty="0"/>
          </a:p>
          <a:p>
            <a:pPr marL="747712" indent="-285750" algn="r" rtl="1">
              <a:buFont typeface="Arial" panose="020B0604020202020204" pitchFamily="34" charset="0"/>
              <a:buChar char="•"/>
            </a:pPr>
            <a:r>
              <a:rPr lang="ar-JO" sz="2400" dirty="0" smtClean="0"/>
              <a:t>وصف </a:t>
            </a:r>
            <a:r>
              <a:rPr lang="ar-JO" sz="2400" b="1" dirty="0" smtClean="0"/>
              <a:t>المحدوديه الأكثر شيوعًا </a:t>
            </a:r>
            <a:r>
              <a:rPr lang="ar-JO" sz="2400" dirty="0"/>
              <a:t>في </a:t>
            </a:r>
            <a:r>
              <a:rPr lang="ar-JO" sz="2400" dirty="0" smtClean="0"/>
              <a:t>الإجراءات/ النشاطات </a:t>
            </a:r>
            <a:r>
              <a:rPr lang="ar-JO" sz="2400" dirty="0"/>
              <a:t>الأساسية</a:t>
            </a:r>
            <a:endParaRPr lang="en-US" sz="2400" dirty="0"/>
          </a:p>
        </p:txBody>
      </p:sp>
    </p:spTree>
    <p:extLst>
      <p:ext uri="{BB962C8B-B14F-4D97-AF65-F5344CB8AC3E}">
        <p14:creationId xmlns:p14="http://schemas.microsoft.com/office/powerpoint/2010/main" val="26729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51052285"/>
              </p:ext>
            </p:extLst>
          </p:nvPr>
        </p:nvGraphicFramePr>
        <p:xfrm>
          <a:off x="161509" y="188642"/>
          <a:ext cx="8865985" cy="6537798"/>
        </p:xfrm>
        <a:graphic>
          <a:graphicData uri="http://schemas.openxmlformats.org/drawingml/2006/table">
            <a:tbl>
              <a:tblPr firstRow="1" bandRow="1">
                <a:tableStyleId>{5C22544A-7EE6-4342-B048-85BDC9FD1C3A}</a:tableStyleId>
              </a:tblPr>
              <a:tblGrid>
                <a:gridCol w="4172282"/>
                <a:gridCol w="2963638"/>
                <a:gridCol w="1730065"/>
              </a:tblGrid>
              <a:tr h="993765">
                <a:tc>
                  <a:txBody>
                    <a:bodyPr/>
                    <a:lstStyle/>
                    <a:p>
                      <a:pPr algn="ctr" rtl="1"/>
                      <a:r>
                        <a:rPr lang="ar-JO" sz="1800" dirty="0" smtClean="0"/>
                        <a:t>ا</a:t>
                      </a:r>
                      <a:r>
                        <a:rPr lang="ar-JO" sz="2000" dirty="0" smtClean="0"/>
                        <a:t>لتسجيل بإستخادم القائمة القصيرة من اسئلة مجموهة واشنطن </a:t>
                      </a:r>
                    </a:p>
                    <a:p>
                      <a:pPr algn="ctr" rtl="1"/>
                      <a:endParaRPr lang="en-US" sz="2000" dirty="0"/>
                    </a:p>
                  </a:txBody>
                  <a:tcPr/>
                </a:tc>
                <a:tc>
                  <a:txBody>
                    <a:bodyPr/>
                    <a:lstStyle/>
                    <a:p>
                      <a:pPr algn="ctr" rtl="1"/>
                      <a:r>
                        <a:rPr lang="ar-JO" sz="2000" dirty="0" smtClean="0"/>
                        <a:t>التسجيل ثنائي التفرع</a:t>
                      </a:r>
                    </a:p>
                    <a:p>
                      <a:endParaRPr lang="en-US" sz="1800" dirty="0"/>
                    </a:p>
                  </a:txBody>
                  <a:tcPr/>
                </a:tc>
                <a:tc>
                  <a:txBody>
                    <a:bodyPr/>
                    <a:lstStyle/>
                    <a:p>
                      <a:endParaRPr lang="en-US" dirty="0"/>
                    </a:p>
                  </a:txBody>
                  <a:tcPr>
                    <a:solidFill>
                      <a:schemeClr val="accent1"/>
                    </a:solidFill>
                  </a:tcPr>
                </a:tc>
              </a:tr>
              <a:tr h="1556898">
                <a:tc>
                  <a:txBody>
                    <a:bodyPr/>
                    <a:lstStyle/>
                    <a:p>
                      <a:pPr algn="r" rtl="1">
                        <a:spcAft>
                          <a:spcPts val="0"/>
                        </a:spcAft>
                      </a:pPr>
                      <a:r>
                        <a:rPr lang="ar-JO" sz="2000" dirty="0" smtClean="0">
                          <a:effectLst/>
                        </a:rPr>
                        <a:t>مفصلة. يسأل عن صعوبة في أداء الأنشطة العالمية الأساسية (المشي ، الرؤية ، السمع ، الإدراك ، الرعاية الذاتية ، التواصل)</a:t>
                      </a:r>
                      <a:endParaRPr lang="ar-JO" sz="2000" dirty="0">
                        <a:effectLst/>
                      </a:endParaRPr>
                    </a:p>
                  </a:txBody>
                  <a:tcPr marL="68502" marR="68502" marT="0" marB="0"/>
                </a:tc>
                <a:tc>
                  <a:txBody>
                    <a:bodyPr/>
                    <a:lstStyle/>
                    <a:p>
                      <a:pPr algn="r" rtl="1">
                        <a:spcAft>
                          <a:spcPts val="0"/>
                        </a:spcAft>
                      </a:pPr>
                      <a:r>
                        <a:rPr lang="ar-JO" sz="2400" dirty="0" smtClean="0">
                          <a:effectLst/>
                        </a:rPr>
                        <a:t>عام ما إذا كان الشخص يعاني من إعاقة أو </a:t>
                      </a:r>
                      <a:r>
                        <a:rPr lang="ar-JO" sz="2400" b="1" dirty="0" smtClean="0">
                          <a:effectLst/>
                        </a:rPr>
                        <a:t>نعم </a:t>
                      </a:r>
                      <a:r>
                        <a:rPr lang="ar-JO" sz="2400" dirty="0" smtClean="0">
                          <a:effectLst/>
                        </a:rPr>
                        <a:t>أو </a:t>
                      </a:r>
                      <a:r>
                        <a:rPr lang="ar-JO" sz="2400" b="1" dirty="0" smtClean="0">
                          <a:effectLst/>
                        </a:rPr>
                        <a:t>لا.</a:t>
                      </a:r>
                      <a:endParaRPr lang="ar-JO" sz="2400" b="1" dirty="0">
                        <a:effectLst/>
                      </a:endParaRPr>
                    </a:p>
                  </a:txBody>
                  <a:tcPr marL="68502" marR="68502" marT="0" marB="0"/>
                </a:tc>
                <a:tc>
                  <a:txBody>
                    <a:bodyPr/>
                    <a:lstStyle/>
                    <a:p>
                      <a:pPr algn="ctr" rtl="1"/>
                      <a:endParaRPr lang="ar-JO" sz="2400" b="1" dirty="0" smtClean="0">
                        <a:solidFill>
                          <a:schemeClr val="bg1"/>
                        </a:solidFill>
                      </a:endParaRPr>
                    </a:p>
                    <a:p>
                      <a:pPr algn="ctr" rtl="1"/>
                      <a:r>
                        <a:rPr lang="ar-JO" sz="2400" b="1" dirty="0" smtClean="0">
                          <a:solidFill>
                            <a:schemeClr val="bg1"/>
                          </a:solidFill>
                        </a:rPr>
                        <a:t>المحتوى </a:t>
                      </a:r>
                    </a:p>
                    <a:p>
                      <a:pPr algn="ctr" rtl="1"/>
                      <a:endParaRPr lang="ar-JO" sz="2400" b="1" dirty="0" smtClean="0">
                        <a:solidFill>
                          <a:schemeClr val="bg1"/>
                        </a:solidFill>
                      </a:endParaRPr>
                    </a:p>
                    <a:p>
                      <a:pPr algn="ctr" rtl="1"/>
                      <a:endParaRPr lang="en-US" dirty="0"/>
                    </a:p>
                  </a:txBody>
                  <a:tcPr>
                    <a:solidFill>
                      <a:schemeClr val="accent1"/>
                    </a:solidFill>
                  </a:tcPr>
                </a:tc>
              </a:tr>
              <a:tr h="1192518">
                <a:tc>
                  <a:txBody>
                    <a:bodyPr/>
                    <a:lstStyle/>
                    <a:p>
                      <a:pPr algn="r" rtl="1">
                        <a:spcAft>
                          <a:spcPts val="0"/>
                        </a:spcAft>
                      </a:pPr>
                      <a:r>
                        <a:rPr lang="en-GB" sz="2000" dirty="0">
                          <a:effectLst/>
                        </a:rPr>
                        <a:t> </a:t>
                      </a:r>
                      <a:r>
                        <a:rPr lang="ar-JO" sz="2000" dirty="0" smtClean="0">
                          <a:effectLst/>
                        </a:rPr>
                        <a:t>لا تذكر الإعاقة في مقدمة: "الأسئلة التالية تسأل عن الصعوبات التي قد تكون لديك في القيام ببعض الأنشطة بسبب مشكلة صحية ..."</a:t>
                      </a:r>
                      <a:endParaRPr lang="en-GB" sz="20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r" rtl="1">
                        <a:spcAft>
                          <a:spcPts val="0"/>
                        </a:spcAft>
                      </a:pPr>
                      <a:r>
                        <a:rPr lang="en-GB" sz="2400" dirty="0">
                          <a:effectLst/>
                        </a:rPr>
                        <a:t> </a:t>
                      </a:r>
                      <a:r>
                        <a:rPr lang="ar-JO" sz="2400" dirty="0" smtClean="0">
                          <a:effectLst/>
                        </a:rPr>
                        <a:t>إشارة مباشرة إلى الإعاقة</a:t>
                      </a:r>
                    </a:p>
                    <a:p>
                      <a:pPr algn="r" rtl="1">
                        <a:spcAft>
                          <a:spcPts val="0"/>
                        </a:spcAft>
                      </a:pPr>
                      <a:r>
                        <a:rPr lang="ar-JO" sz="2400" dirty="0" smtClean="0">
                          <a:effectLst/>
                        </a:rPr>
                        <a:t>وما هو تأثيرذلك</a:t>
                      </a:r>
                      <a:r>
                        <a:rPr lang="ar-JO" sz="2400" baseline="0" dirty="0" smtClean="0">
                          <a:effectLst/>
                        </a:rPr>
                        <a:t> ؟ </a:t>
                      </a:r>
                      <a:endParaRPr lang="en-GB" sz="2400" dirty="0">
                        <a:effectLst/>
                      </a:endParaRPr>
                    </a:p>
                  </a:txBody>
                  <a:tcPr marL="68502" marR="68502" marT="0" marB="0"/>
                </a:tc>
                <a:tc>
                  <a:txBody>
                    <a:bodyPr/>
                    <a:lstStyle/>
                    <a:p>
                      <a:endParaRPr lang="ar-JO" dirty="0" smtClean="0"/>
                    </a:p>
                    <a:p>
                      <a:pPr algn="ctr" rtl="1"/>
                      <a:r>
                        <a:rPr lang="ar-JO" sz="2400" b="1" dirty="0" smtClean="0">
                          <a:solidFill>
                            <a:schemeClr val="bg1"/>
                          </a:solidFill>
                        </a:rPr>
                        <a:t>الإجراءات </a:t>
                      </a:r>
                      <a:endParaRPr lang="en-US" sz="2400" b="1" dirty="0">
                        <a:solidFill>
                          <a:schemeClr val="bg1"/>
                        </a:solidFill>
                      </a:endParaRPr>
                    </a:p>
                  </a:txBody>
                  <a:tcPr>
                    <a:solidFill>
                      <a:schemeClr val="accent1"/>
                    </a:solidFill>
                  </a:tcPr>
                </a:tc>
              </a:tr>
              <a:tr h="2782542">
                <a:tc>
                  <a:txBody>
                    <a:bodyPr/>
                    <a:lstStyle/>
                    <a:p>
                      <a:pPr algn="r" rtl="1">
                        <a:spcAft>
                          <a:spcPts val="0"/>
                        </a:spcAft>
                      </a:pPr>
                      <a:r>
                        <a:rPr lang="en-GB" sz="2000" dirty="0">
                          <a:effectLst/>
                        </a:rPr>
                        <a:t> </a:t>
                      </a:r>
                      <a:r>
                        <a:rPr lang="ar-JO" sz="2000" dirty="0" smtClean="0">
                          <a:effectLst/>
                        </a:rPr>
                        <a:t>تظهر البيانات الناتجه</a:t>
                      </a:r>
                      <a:r>
                        <a:rPr lang="ar-JO" sz="2000" baseline="0" dirty="0" smtClean="0">
                          <a:effectLst/>
                        </a:rPr>
                        <a:t> </a:t>
                      </a:r>
                      <a:r>
                        <a:rPr lang="ar-JO" sz="2000" dirty="0" smtClean="0">
                          <a:effectLst/>
                        </a:rPr>
                        <a:t>عادة عددًا كبيرًا من صعوبات الوظيفية والتي يمكن مقارنتها عبر السياقات.</a:t>
                      </a:r>
                    </a:p>
                    <a:p>
                      <a:pPr algn="r" rtl="1">
                        <a:spcAft>
                          <a:spcPts val="0"/>
                        </a:spcAft>
                      </a:pPr>
                      <a:endParaRPr lang="ar-JO" sz="2000" dirty="0" smtClean="0">
                        <a:effectLst/>
                      </a:endParaRPr>
                    </a:p>
                    <a:p>
                      <a:pPr algn="r" rtl="1">
                        <a:spcAft>
                          <a:spcPts val="0"/>
                        </a:spcAft>
                      </a:pPr>
                      <a:endParaRPr lang="ar-JO" sz="2000" dirty="0" smtClean="0">
                        <a:effectLst/>
                      </a:endParaRPr>
                    </a:p>
                    <a:p>
                      <a:pPr algn="r" rtl="1">
                        <a:spcAft>
                          <a:spcPts val="0"/>
                        </a:spcAft>
                      </a:pPr>
                      <a:endParaRPr lang="en-GB" sz="2000" dirty="0">
                        <a:effectLst/>
                      </a:endParaRPr>
                    </a:p>
                    <a:p>
                      <a:pPr algn="r" rtl="1">
                        <a:spcAft>
                          <a:spcPts val="0"/>
                        </a:spcAft>
                      </a:pPr>
                      <a:r>
                        <a:rPr lang="ar-JO" sz="2000" dirty="0" smtClean="0">
                          <a:effectLst/>
                        </a:rPr>
                        <a:t>ما هو تأثير ذلك على البرامج الإنسانية؟</a:t>
                      </a:r>
                      <a:endParaRPr lang="en-GB" sz="20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r" rtl="1">
                        <a:spcAft>
                          <a:spcPts val="0"/>
                        </a:spcAft>
                      </a:pPr>
                      <a:r>
                        <a:rPr lang="ar-JO" sz="2400" dirty="0" smtClean="0">
                          <a:effectLst/>
                        </a:rPr>
                        <a:t>تشير البيانات التي الناتجة عادة إلى انخفاض معدل انتشار الأشخاص ذوي الإعاقة</a:t>
                      </a:r>
                    </a:p>
                    <a:p>
                      <a:pPr algn="r" rtl="1">
                        <a:spcAft>
                          <a:spcPts val="0"/>
                        </a:spcAft>
                      </a:pPr>
                      <a:endParaRPr lang="ar-JO" sz="2400" dirty="0" smtClean="0">
                        <a:effectLst/>
                        <a:latin typeface="Calibri Light" panose="020F0302020204030204" pitchFamily="34" charset="0"/>
                        <a:ea typeface="Calibri" panose="020F0502020204030204" pitchFamily="34" charset="0"/>
                        <a:cs typeface="Times New Roman" panose="02020603050405020304" pitchFamily="18" charset="0"/>
                      </a:endParaRPr>
                    </a:p>
                    <a:p>
                      <a:pPr algn="r" rtl="1">
                        <a:spcAft>
                          <a:spcPts val="0"/>
                        </a:spcAft>
                      </a:pPr>
                      <a:r>
                        <a:rPr lang="ar-JO" sz="2400" dirty="0" smtClean="0">
                          <a:effectLst/>
                          <a:latin typeface="Calibri Light" panose="020F0302020204030204" pitchFamily="34" charset="0"/>
                          <a:ea typeface="Calibri" panose="020F0502020204030204" pitchFamily="34" charset="0"/>
                          <a:cs typeface="Times New Roman" panose="02020603050405020304" pitchFamily="18" charset="0"/>
                        </a:rPr>
                        <a:t>ما هو تأثير ذلك على البرامج الإنسانية؟</a:t>
                      </a:r>
                      <a:endParaRPr lang="en-GB" sz="24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marL="0" marR="0" lvl="0" indent="0" algn="ctr" defTabSz="778593" rtl="0" eaLnBrk="1" fontAlgn="auto" latinLnBrk="0" hangingPunct="1">
                        <a:lnSpc>
                          <a:spcPct val="100000"/>
                        </a:lnSpc>
                        <a:spcBef>
                          <a:spcPts val="0"/>
                        </a:spcBef>
                        <a:spcAft>
                          <a:spcPts val="0"/>
                        </a:spcAft>
                        <a:buClrTx/>
                        <a:buSzTx/>
                        <a:buFontTx/>
                        <a:buNone/>
                        <a:tabLst/>
                        <a:defRPr/>
                      </a:pPr>
                      <a:endParaRPr kumimoji="0" lang="ar-JO" sz="2400" b="1" i="0" u="none" strike="noStrike" kern="1200" cap="none" spc="0" normalizeH="0" baseline="0" noProof="0" dirty="0" smtClean="0">
                        <a:ln>
                          <a:noFill/>
                        </a:ln>
                        <a:solidFill>
                          <a:srgbClr val="FFFFFF"/>
                        </a:solidFill>
                        <a:effectLst/>
                        <a:uLnTx/>
                        <a:uFillTx/>
                        <a:latin typeface="Calibri Light" panose="020F0302020204030204" pitchFamily="34" charset="0"/>
                        <a:ea typeface="Calibri" panose="020F0502020204030204" pitchFamily="34" charset="0"/>
                        <a:cs typeface="Times New Roman" panose="02020603050405020304" pitchFamily="18" charset="0"/>
                      </a:endParaRPr>
                    </a:p>
                    <a:p>
                      <a:pPr marL="0" marR="0" lvl="0" indent="0" algn="ctr" defTabSz="778593" rtl="0" eaLnBrk="1" fontAlgn="auto" latinLnBrk="0" hangingPunct="1">
                        <a:lnSpc>
                          <a:spcPct val="100000"/>
                        </a:lnSpc>
                        <a:spcBef>
                          <a:spcPts val="0"/>
                        </a:spcBef>
                        <a:spcAft>
                          <a:spcPts val="0"/>
                        </a:spcAft>
                        <a:buClrTx/>
                        <a:buSzTx/>
                        <a:buFontTx/>
                        <a:buNone/>
                        <a:tabLst/>
                        <a:defRPr/>
                      </a:pPr>
                      <a:r>
                        <a:rPr kumimoji="0" lang="ar-JO" sz="2400" b="1" i="0" u="none" strike="noStrike" kern="1200" cap="none" spc="0" normalizeH="0" baseline="0" noProof="0" dirty="0" smtClean="0">
                          <a:ln>
                            <a:noFill/>
                          </a:ln>
                          <a:solidFill>
                            <a:srgbClr val="FFFFFF"/>
                          </a:solidFill>
                          <a:effectLst/>
                          <a:uLnTx/>
                          <a:uFillTx/>
                          <a:latin typeface="Calibri Light" panose="020F0302020204030204" pitchFamily="34" charset="0"/>
                          <a:ea typeface="Calibri" panose="020F0502020204030204" pitchFamily="34" charset="0"/>
                          <a:cs typeface="Times New Roman" panose="02020603050405020304" pitchFamily="18" charset="0"/>
                        </a:rPr>
                        <a:t>النتائج / شرعية البيانات </a:t>
                      </a:r>
                      <a:endParaRPr kumimoji="0" lang="en-GB" sz="2400" b="1" i="0" u="none" strike="noStrike" kern="1200" cap="none" spc="0" normalizeH="0" baseline="0" noProof="0" dirty="0" smtClean="0">
                        <a:ln>
                          <a:noFill/>
                        </a:ln>
                        <a:solidFill>
                          <a:srgbClr val="FFFFFF"/>
                        </a:solidFill>
                        <a:effectLst/>
                        <a:uLnTx/>
                        <a:uFillTx/>
                        <a:latin typeface="Calibri Light" panose="020F0302020204030204" pitchFamily="34" charset="0"/>
                        <a:ea typeface="Calibri" panose="020F0502020204030204" pitchFamily="34" charset="0"/>
                        <a:cs typeface="Times New Roman" panose="02020603050405020304" pitchFamily="18" charset="0"/>
                      </a:endParaRPr>
                    </a:p>
                    <a:p>
                      <a:endParaRPr lang="en-US" dirty="0"/>
                    </a:p>
                  </a:txBody>
                  <a:tcPr>
                    <a:solidFill>
                      <a:schemeClr val="accent1"/>
                    </a:solidFill>
                  </a:tcPr>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t>7</a:t>
            </a:fld>
            <a:endParaRPr lang="fr-FR" dirty="0"/>
          </a:p>
        </p:txBody>
      </p:sp>
    </p:spTree>
    <p:extLst>
      <p:ext uri="{BB962C8B-B14F-4D97-AF65-F5344CB8AC3E}">
        <p14:creationId xmlns:p14="http://schemas.microsoft.com/office/powerpoint/2010/main" val="3627791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585" y="18530"/>
            <a:ext cx="8171173" cy="995848"/>
          </a:xfrm>
        </p:spPr>
        <p:txBody>
          <a:bodyPr/>
          <a:lstStyle/>
          <a:p>
            <a:pPr algn="r" rtl="1"/>
            <a:r>
              <a:rPr lang="ar-JO" dirty="0"/>
              <a:t>كيف أستخدم أسئلة مجموعة واشنطن؟</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74784908"/>
              </p:ext>
            </p:extLst>
          </p:nvPr>
        </p:nvGraphicFramePr>
        <p:xfrm>
          <a:off x="251520" y="857488"/>
          <a:ext cx="8756238" cy="5673768"/>
        </p:xfrm>
        <a:graphic>
          <a:graphicData uri="http://schemas.openxmlformats.org/drawingml/2006/table">
            <a:tbl>
              <a:tblPr firstRow="1" bandRow="1">
                <a:tableStyleId>{5C22544A-7EE6-4342-B048-85BDC9FD1C3A}</a:tableStyleId>
              </a:tblPr>
              <a:tblGrid>
                <a:gridCol w="5822211"/>
                <a:gridCol w="2934027"/>
              </a:tblGrid>
              <a:tr h="971750">
                <a:tc>
                  <a:txBody>
                    <a:bodyPr/>
                    <a:lstStyle/>
                    <a:p>
                      <a:pPr algn="r" rtl="1"/>
                      <a:endParaRPr lang="ar-JO" dirty="0" smtClean="0"/>
                    </a:p>
                    <a:p>
                      <a:pPr algn="r" rtl="1"/>
                      <a:r>
                        <a:rPr lang="ar-JO" sz="2400" dirty="0" smtClean="0"/>
                        <a:t>التعبير اللفظي الفعلي</a:t>
                      </a:r>
                    </a:p>
                    <a:p>
                      <a:pPr algn="l" rtl="1"/>
                      <a:endParaRPr lang="ar-JO" dirty="0" smtClean="0"/>
                    </a:p>
                  </a:txBody>
                  <a:tcPr/>
                </a:tc>
                <a:tc>
                  <a:txBody>
                    <a:bodyPr/>
                    <a:lstStyle/>
                    <a:p>
                      <a:pPr algn="r" rtl="1"/>
                      <a:endParaRPr lang="ar-JO" dirty="0" smtClean="0"/>
                    </a:p>
                    <a:p>
                      <a:pPr algn="r" rtl="1"/>
                      <a:r>
                        <a:rPr lang="ar-JO" sz="2400" dirty="0" smtClean="0"/>
                        <a:t>التوضيح/ الشرح </a:t>
                      </a:r>
                    </a:p>
                    <a:p>
                      <a:pPr algn="r" rtl="1"/>
                      <a:endParaRPr lang="en-US" dirty="0"/>
                    </a:p>
                  </a:txBody>
                  <a:tcPr/>
                </a:tc>
              </a:tr>
              <a:tr h="940404">
                <a:tc>
                  <a:txBody>
                    <a:bodyPr/>
                    <a:lstStyle/>
                    <a:p>
                      <a:pPr marL="0" marR="0" algn="r" rtl="1">
                        <a:lnSpc>
                          <a:spcPct val="150000"/>
                        </a:lnSpc>
                        <a:spcBef>
                          <a:spcPts val="0"/>
                        </a:spcBef>
                        <a:spcAft>
                          <a:spcPts val="0"/>
                        </a:spcAft>
                      </a:pPr>
                      <a:r>
                        <a:rPr lang="ar-JO" sz="2000" dirty="0" smtClean="0">
                          <a:effectLst/>
                          <a:latin typeface="+mn-lt"/>
                          <a:ea typeface="Calibri" panose="020F0502020204030204" pitchFamily="34" charset="0"/>
                          <a:cs typeface="Times New Roman" panose="02020603050405020304" pitchFamily="18" charset="0"/>
                        </a:rPr>
                        <a:t>الأسئلة </a:t>
                      </a:r>
                      <a:r>
                        <a:rPr lang="ar-JO" sz="2000" dirty="0">
                          <a:effectLst/>
                          <a:latin typeface="+mn-lt"/>
                          <a:ea typeface="Calibri" panose="020F0502020204030204" pitchFamily="34" charset="0"/>
                          <a:cs typeface="Times New Roman" panose="02020603050405020304" pitchFamily="18" charset="0"/>
                        </a:rPr>
                        <a:t>التالية تستفسر عن الصعوبات التي قد تكون لديك بسبب مشكلة صحية عندما تقوم ببعض الأنشطة</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r" rtl="1">
                        <a:lnSpc>
                          <a:spcPct val="150000"/>
                        </a:lnSpc>
                        <a:spcBef>
                          <a:spcPts val="0"/>
                        </a:spcBef>
                        <a:spcAft>
                          <a:spcPts val="0"/>
                        </a:spcAft>
                      </a:pPr>
                      <a:r>
                        <a:rPr lang="ar-JO" sz="2000" b="1" dirty="0" smtClean="0">
                          <a:effectLst/>
                          <a:latin typeface="+mn-lt"/>
                        </a:rPr>
                        <a:t>الخطوة </a:t>
                      </a:r>
                      <a:r>
                        <a:rPr lang="ar-JO" sz="2000" b="1" dirty="0">
                          <a:effectLst/>
                          <a:latin typeface="+mn-lt"/>
                        </a:rPr>
                        <a:t>1</a:t>
                      </a:r>
                      <a:endParaRPr lang="en-US" sz="2000" b="1" dirty="0">
                        <a:effectLst/>
                        <a:latin typeface="+mn-lt"/>
                      </a:endParaRPr>
                    </a:p>
                    <a:p>
                      <a:pPr marL="0" marR="0" algn="r" rtl="1">
                        <a:lnSpc>
                          <a:spcPct val="150000"/>
                        </a:lnSpc>
                        <a:spcBef>
                          <a:spcPts val="0"/>
                        </a:spcBef>
                        <a:spcAft>
                          <a:spcPts val="0"/>
                        </a:spcAft>
                      </a:pPr>
                      <a:r>
                        <a:rPr lang="ar-JO" sz="2000" b="0" dirty="0" smtClean="0">
                          <a:effectLst/>
                          <a:latin typeface="+mn-lt"/>
                          <a:ea typeface="Calibri" panose="020F0502020204030204" pitchFamily="34" charset="0"/>
                          <a:cs typeface="Times New Roman" panose="02020603050405020304" pitchFamily="18" charset="0"/>
                        </a:rPr>
                        <a:t>إقرأ </a:t>
                      </a:r>
                      <a:r>
                        <a:rPr lang="ar-JO" sz="2000" b="0" dirty="0">
                          <a:effectLst/>
                          <a:latin typeface="+mn-lt"/>
                          <a:ea typeface="Calibri" panose="020F0502020204030204" pitchFamily="34" charset="0"/>
                          <a:cs typeface="Times New Roman" panose="02020603050405020304" pitchFamily="18" charset="0"/>
                        </a:rPr>
                        <a:t>المقدمة</a:t>
                      </a:r>
                      <a:endParaRPr lang="en-US" sz="2000" b="0" dirty="0">
                        <a:effectLst/>
                        <a:latin typeface="+mn-lt"/>
                        <a:ea typeface="Calibri" panose="020F0502020204030204" pitchFamily="34" charset="0"/>
                        <a:cs typeface="Times New Roman" panose="02020603050405020304" pitchFamily="18" charset="0"/>
                      </a:endParaRPr>
                    </a:p>
                  </a:txBody>
                  <a:tcPr marL="68580" marR="68580" marT="0" marB="0"/>
                </a:tc>
              </a:tr>
              <a:tr h="940404">
                <a:tc>
                  <a:txBody>
                    <a:bodyPr/>
                    <a:lstStyle/>
                    <a:p>
                      <a:pPr marL="342900" marR="0" indent="-342900" algn="r" rtl="1">
                        <a:lnSpc>
                          <a:spcPct val="150000"/>
                        </a:lnSpc>
                        <a:spcBef>
                          <a:spcPts val="0"/>
                        </a:spcBef>
                        <a:spcAft>
                          <a:spcPts val="0"/>
                        </a:spcAft>
                        <a:buFont typeface="+mj-lt"/>
                        <a:buAutoNum type="arabicPeriod"/>
                      </a:pPr>
                      <a:r>
                        <a:rPr lang="ar-JO" sz="2000" dirty="0" smtClean="0">
                          <a:effectLst/>
                          <a:latin typeface="+mn-lt"/>
                          <a:ea typeface="Calibri" panose="020F0502020204030204" pitchFamily="34" charset="0"/>
                          <a:cs typeface="Times New Roman" panose="02020603050405020304" pitchFamily="18" charset="0"/>
                        </a:rPr>
                        <a:t>هل </a:t>
                      </a:r>
                      <a:r>
                        <a:rPr lang="ar-JO" sz="2000" dirty="0">
                          <a:effectLst/>
                          <a:latin typeface="+mn-lt"/>
                          <a:ea typeface="Calibri" panose="020F0502020204030204" pitchFamily="34" charset="0"/>
                          <a:cs typeface="Times New Roman" panose="02020603050405020304" pitchFamily="18" charset="0"/>
                        </a:rPr>
                        <a:t>لديك صعوبة في الرؤية ، حتى إذا كنت ترتدي نظارة؟</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r" rtl="1">
                        <a:lnSpc>
                          <a:spcPct val="150000"/>
                        </a:lnSpc>
                        <a:spcBef>
                          <a:spcPts val="0"/>
                        </a:spcBef>
                        <a:spcAft>
                          <a:spcPts val="0"/>
                        </a:spcAft>
                      </a:pPr>
                      <a:r>
                        <a:rPr lang="ar-JO" sz="2000" b="1" dirty="0" smtClean="0">
                          <a:effectLst/>
                          <a:latin typeface="+mn-lt"/>
                        </a:rPr>
                        <a:t>الخطوة </a:t>
                      </a:r>
                      <a:r>
                        <a:rPr lang="ar-JO" sz="2000" b="1" dirty="0">
                          <a:effectLst/>
                          <a:latin typeface="+mn-lt"/>
                        </a:rPr>
                        <a:t>2</a:t>
                      </a:r>
                      <a:endParaRPr lang="en-US" sz="2000" b="1" dirty="0">
                        <a:effectLst/>
                        <a:latin typeface="+mn-lt"/>
                      </a:endParaRPr>
                    </a:p>
                    <a:p>
                      <a:pPr marL="0" marR="0" algn="r" rtl="1">
                        <a:lnSpc>
                          <a:spcPct val="150000"/>
                        </a:lnSpc>
                        <a:spcBef>
                          <a:spcPts val="0"/>
                        </a:spcBef>
                        <a:spcAft>
                          <a:spcPts val="0"/>
                        </a:spcAft>
                      </a:pPr>
                      <a:r>
                        <a:rPr lang="ar-JO" sz="2000" b="0" dirty="0" smtClean="0">
                          <a:effectLst/>
                          <a:latin typeface="+mn-lt"/>
                          <a:ea typeface="Calibri" panose="020F0502020204030204" pitchFamily="34" charset="0"/>
                          <a:cs typeface="Times New Roman" panose="02020603050405020304" pitchFamily="18" charset="0"/>
                        </a:rPr>
                        <a:t>إسأل </a:t>
                      </a:r>
                      <a:r>
                        <a:rPr lang="ar-JO" sz="2000" b="0" dirty="0">
                          <a:effectLst/>
                          <a:latin typeface="+mn-lt"/>
                          <a:ea typeface="Calibri" panose="020F0502020204030204" pitchFamily="34" charset="0"/>
                          <a:cs typeface="Times New Roman" panose="02020603050405020304" pitchFamily="18" charset="0"/>
                        </a:rPr>
                        <a:t>السؤال الأول</a:t>
                      </a:r>
                      <a:endParaRPr lang="en-US" sz="2000" b="0" dirty="0">
                        <a:effectLst/>
                        <a:latin typeface="+mn-lt"/>
                        <a:ea typeface="Calibri" panose="020F0502020204030204" pitchFamily="34" charset="0"/>
                        <a:cs typeface="Times New Roman" panose="02020603050405020304" pitchFamily="18" charset="0"/>
                      </a:endParaRPr>
                    </a:p>
                  </a:txBody>
                  <a:tcPr marL="68580" marR="68580" marT="0" marB="0"/>
                </a:tc>
              </a:tr>
              <a:tr h="940404">
                <a:tc>
                  <a:txBody>
                    <a:bodyPr/>
                    <a:lstStyle/>
                    <a:p>
                      <a:pPr marL="0" marR="0" algn="r" rtl="1">
                        <a:lnSpc>
                          <a:spcPct val="150000"/>
                        </a:lnSpc>
                        <a:spcBef>
                          <a:spcPts val="0"/>
                        </a:spcBef>
                        <a:spcAft>
                          <a:spcPts val="0"/>
                        </a:spcAft>
                      </a:pPr>
                      <a:r>
                        <a:rPr lang="en-US" sz="3200" dirty="0">
                          <a:effectLst/>
                          <a:latin typeface="+mn-lt"/>
                        </a:rPr>
                        <a:t> </a:t>
                      </a:r>
                      <a:r>
                        <a:rPr lang="ar-JO" sz="2000" dirty="0" smtClean="0">
                          <a:effectLst/>
                          <a:latin typeface="+mn-lt"/>
                          <a:ea typeface="Calibri" panose="020F0502020204030204" pitchFamily="34" charset="0"/>
                          <a:cs typeface="Times New Roman" panose="02020603050405020304" pitchFamily="18" charset="0"/>
                        </a:rPr>
                        <a:t>هل </a:t>
                      </a:r>
                      <a:r>
                        <a:rPr lang="ar-JO" sz="2000" dirty="0">
                          <a:effectLst/>
                          <a:latin typeface="+mn-lt"/>
                          <a:ea typeface="Calibri" panose="020F0502020204030204" pitchFamily="34" charset="0"/>
                          <a:cs typeface="Times New Roman" panose="02020603050405020304" pitchFamily="18" charset="0"/>
                        </a:rPr>
                        <a:t>يمكنك القول بأن</a:t>
                      </a:r>
                      <a:endParaRPr lang="en-US" sz="3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r" rtl="1">
                        <a:lnSpc>
                          <a:spcPct val="150000"/>
                        </a:lnSpc>
                        <a:spcBef>
                          <a:spcPts val="0"/>
                        </a:spcBef>
                        <a:spcAft>
                          <a:spcPts val="0"/>
                        </a:spcAft>
                      </a:pPr>
                      <a:r>
                        <a:rPr lang="ar-JO" sz="2000" b="1" dirty="0" smtClean="0">
                          <a:effectLst/>
                          <a:latin typeface="+mn-lt"/>
                        </a:rPr>
                        <a:t>الخطوة </a:t>
                      </a:r>
                      <a:r>
                        <a:rPr lang="ar-JO" sz="2000" b="1" dirty="0">
                          <a:effectLst/>
                          <a:latin typeface="+mn-lt"/>
                        </a:rPr>
                        <a:t>3</a:t>
                      </a:r>
                      <a:endParaRPr lang="en-US" sz="2000" b="1" dirty="0">
                        <a:effectLst/>
                        <a:latin typeface="+mn-lt"/>
                      </a:endParaRPr>
                    </a:p>
                    <a:p>
                      <a:pPr marL="0" marR="0" algn="r" rtl="1">
                        <a:lnSpc>
                          <a:spcPct val="150000"/>
                        </a:lnSpc>
                        <a:spcBef>
                          <a:spcPts val="0"/>
                        </a:spcBef>
                        <a:spcAft>
                          <a:spcPts val="0"/>
                        </a:spcAft>
                      </a:pPr>
                      <a:r>
                        <a:rPr lang="ar-JO" sz="2000" b="0" dirty="0" smtClean="0">
                          <a:effectLst/>
                          <a:latin typeface="+mn-lt"/>
                          <a:ea typeface="Calibri" panose="020F0502020204030204" pitchFamily="34" charset="0"/>
                          <a:cs typeface="Times New Roman" panose="02020603050405020304" pitchFamily="18" charset="0"/>
                        </a:rPr>
                        <a:t>أضف </a:t>
                      </a:r>
                      <a:r>
                        <a:rPr lang="ar-JO" sz="2000" b="0" dirty="0">
                          <a:effectLst/>
                          <a:latin typeface="+mn-lt"/>
                          <a:ea typeface="Calibri" panose="020F0502020204030204" pitchFamily="34" charset="0"/>
                          <a:cs typeface="Times New Roman" panose="02020603050405020304" pitchFamily="18" charset="0"/>
                        </a:rPr>
                        <a:t>عبارة انتقالية</a:t>
                      </a:r>
                      <a:endParaRPr lang="en-US" sz="2000" b="0" dirty="0">
                        <a:effectLst/>
                        <a:latin typeface="+mn-lt"/>
                        <a:ea typeface="Calibri" panose="020F0502020204030204" pitchFamily="34" charset="0"/>
                        <a:cs typeface="Times New Roman" panose="02020603050405020304" pitchFamily="18" charset="0"/>
                      </a:endParaRPr>
                    </a:p>
                  </a:txBody>
                  <a:tcPr marL="68580" marR="68580" marT="0" marB="0"/>
                </a:tc>
              </a:tr>
              <a:tr h="1880806">
                <a:tc>
                  <a:txBody>
                    <a:bodyPr/>
                    <a:lstStyle/>
                    <a:p>
                      <a:pPr marL="0" marR="0" algn="r" rtl="1">
                        <a:lnSpc>
                          <a:spcPct val="150000"/>
                        </a:lnSpc>
                        <a:spcBef>
                          <a:spcPts val="0"/>
                        </a:spcBef>
                        <a:spcAft>
                          <a:spcPts val="0"/>
                        </a:spcAft>
                      </a:pPr>
                      <a:r>
                        <a:rPr lang="en-US" sz="2000" dirty="0" smtClean="0">
                          <a:effectLst/>
                          <a:latin typeface="+mn-lt"/>
                        </a:rPr>
                        <a:t>1</a:t>
                      </a:r>
                      <a:r>
                        <a:rPr lang="ar-JO" sz="2000" dirty="0" smtClean="0">
                          <a:effectLst/>
                          <a:latin typeface="+mn-lt"/>
                          <a:ea typeface="Calibri" panose="020F0502020204030204" pitchFamily="34" charset="0"/>
                          <a:cs typeface="Times New Roman" panose="02020603050405020304" pitchFamily="18" charset="0"/>
                        </a:rPr>
                        <a:t>1</a:t>
                      </a:r>
                      <a:r>
                        <a:rPr lang="ar-JO" sz="2000" dirty="0">
                          <a:effectLst/>
                          <a:latin typeface="+mn-lt"/>
                          <a:ea typeface="Calibri" panose="020F0502020204030204" pitchFamily="34" charset="0"/>
                          <a:cs typeface="Times New Roman" panose="02020603050405020304" pitchFamily="18" charset="0"/>
                        </a:rPr>
                        <a:t>. لا، لا يوجد صعوبة</a:t>
                      </a:r>
                    </a:p>
                    <a:p>
                      <a:pPr marL="0" marR="0" algn="r" rtl="1">
                        <a:lnSpc>
                          <a:spcPct val="150000"/>
                        </a:lnSpc>
                        <a:spcBef>
                          <a:spcPts val="0"/>
                        </a:spcBef>
                        <a:spcAft>
                          <a:spcPts val="0"/>
                        </a:spcAft>
                      </a:pPr>
                      <a:r>
                        <a:rPr lang="ar-JO" sz="2000" dirty="0">
                          <a:effectLst/>
                          <a:latin typeface="+mn-lt"/>
                          <a:ea typeface="Calibri" panose="020F0502020204030204" pitchFamily="34" charset="0"/>
                          <a:cs typeface="Times New Roman" panose="02020603050405020304" pitchFamily="18" charset="0"/>
                        </a:rPr>
                        <a:t>2. نعم، </a:t>
                      </a:r>
                      <a:r>
                        <a:rPr lang="ar-JO" sz="2000" dirty="0" smtClean="0">
                          <a:effectLst/>
                          <a:latin typeface="+mn-lt"/>
                          <a:ea typeface="Calibri" panose="020F0502020204030204" pitchFamily="34" charset="0"/>
                          <a:cs typeface="Times New Roman" panose="02020603050405020304" pitchFamily="18" charset="0"/>
                        </a:rPr>
                        <a:t> </a:t>
                      </a:r>
                      <a:r>
                        <a:rPr lang="ar-JO" sz="2000" dirty="0">
                          <a:effectLst/>
                          <a:latin typeface="+mn-lt"/>
                          <a:ea typeface="Calibri" panose="020F0502020204030204" pitchFamily="34" charset="0"/>
                          <a:cs typeface="Times New Roman" panose="02020603050405020304" pitchFamily="18" charset="0"/>
                        </a:rPr>
                        <a:t>بعض الصعوبة</a:t>
                      </a:r>
                    </a:p>
                    <a:p>
                      <a:pPr marL="0" marR="0" algn="r" rtl="1">
                        <a:lnSpc>
                          <a:spcPct val="150000"/>
                        </a:lnSpc>
                        <a:spcBef>
                          <a:spcPts val="0"/>
                        </a:spcBef>
                        <a:spcAft>
                          <a:spcPts val="0"/>
                        </a:spcAft>
                      </a:pPr>
                      <a:r>
                        <a:rPr lang="ar-JO" sz="2000" dirty="0">
                          <a:effectLst/>
                          <a:latin typeface="+mn-lt"/>
                          <a:ea typeface="Calibri" panose="020F0502020204030204" pitchFamily="34" charset="0"/>
                          <a:cs typeface="Times New Roman" panose="02020603050405020304" pitchFamily="18" charset="0"/>
                        </a:rPr>
                        <a:t>3. نعم، </a:t>
                      </a:r>
                      <a:r>
                        <a:rPr lang="ar-JO" sz="2000" dirty="0" smtClean="0">
                          <a:effectLst/>
                          <a:latin typeface="+mn-lt"/>
                          <a:ea typeface="Calibri" panose="020F0502020204030204" pitchFamily="34" charset="0"/>
                          <a:cs typeface="Times New Roman" panose="02020603050405020304" pitchFamily="18" charset="0"/>
                        </a:rPr>
                        <a:t>يالكثير </a:t>
                      </a:r>
                      <a:r>
                        <a:rPr lang="ar-JO" sz="2000" dirty="0">
                          <a:effectLst/>
                          <a:latin typeface="+mn-lt"/>
                          <a:ea typeface="Calibri" panose="020F0502020204030204" pitchFamily="34" charset="0"/>
                          <a:cs typeface="Times New Roman" panose="02020603050405020304" pitchFamily="18" charset="0"/>
                        </a:rPr>
                        <a:t>من الصعوبة</a:t>
                      </a:r>
                    </a:p>
                    <a:p>
                      <a:pPr marL="0" marR="0" algn="r" rtl="1">
                        <a:lnSpc>
                          <a:spcPct val="150000"/>
                        </a:lnSpc>
                        <a:spcBef>
                          <a:spcPts val="0"/>
                        </a:spcBef>
                        <a:spcAft>
                          <a:spcPts val="0"/>
                        </a:spcAft>
                      </a:pPr>
                      <a:r>
                        <a:rPr lang="ar-JO" sz="2000" dirty="0">
                          <a:effectLst/>
                          <a:latin typeface="+mn-lt"/>
                          <a:ea typeface="Calibri" panose="020F0502020204030204" pitchFamily="34" charset="0"/>
                          <a:cs typeface="Times New Roman" panose="02020603050405020304" pitchFamily="18" charset="0"/>
                        </a:rPr>
                        <a:t>4. لا </a:t>
                      </a:r>
                      <a:r>
                        <a:rPr lang="ar-JO" sz="2000" dirty="0" smtClean="0">
                          <a:effectLst/>
                          <a:latin typeface="+mn-lt"/>
                          <a:ea typeface="Calibri" panose="020F0502020204030204" pitchFamily="34" charset="0"/>
                          <a:cs typeface="Times New Roman" panose="02020603050405020304" pitchFamily="18" charset="0"/>
                        </a:rPr>
                        <a:t>أستطيع</a:t>
                      </a:r>
                      <a:r>
                        <a:rPr lang="ar-JO" sz="2000" baseline="0" dirty="0" smtClean="0">
                          <a:effectLst/>
                          <a:latin typeface="+mn-lt"/>
                          <a:ea typeface="Calibri" panose="020F0502020204030204" pitchFamily="34" charset="0"/>
                          <a:cs typeface="Times New Roman" panose="02020603050405020304" pitchFamily="18" charset="0"/>
                        </a:rPr>
                        <a:t> أبدا </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r" rtl="1">
                        <a:lnSpc>
                          <a:spcPct val="150000"/>
                        </a:lnSpc>
                        <a:spcBef>
                          <a:spcPts val="0"/>
                        </a:spcBef>
                        <a:spcAft>
                          <a:spcPts val="0"/>
                        </a:spcAft>
                      </a:pPr>
                      <a:r>
                        <a:rPr lang="ar-JO" sz="2000" b="1" dirty="0" smtClean="0">
                          <a:effectLst/>
                          <a:latin typeface="+mn-lt"/>
                        </a:rPr>
                        <a:t>الخطوة </a:t>
                      </a:r>
                      <a:r>
                        <a:rPr lang="ar-JO" sz="2000" b="1" dirty="0">
                          <a:effectLst/>
                          <a:latin typeface="+mn-lt"/>
                        </a:rPr>
                        <a:t>4</a:t>
                      </a:r>
                      <a:endParaRPr lang="en-US" sz="2000" b="1" dirty="0">
                        <a:effectLst/>
                        <a:latin typeface="+mn-lt"/>
                      </a:endParaRPr>
                    </a:p>
                    <a:p>
                      <a:pPr marL="0" marR="0" algn="r" rtl="1">
                        <a:lnSpc>
                          <a:spcPct val="150000"/>
                        </a:lnSpc>
                        <a:spcBef>
                          <a:spcPts val="0"/>
                        </a:spcBef>
                        <a:spcAft>
                          <a:spcPts val="0"/>
                        </a:spcAft>
                      </a:pPr>
                      <a:r>
                        <a:rPr lang="ar-JO" sz="2000" b="0" dirty="0" smtClean="0">
                          <a:effectLst/>
                          <a:latin typeface="+mn-lt"/>
                          <a:ea typeface="Calibri" panose="020F0502020204030204" pitchFamily="34" charset="0"/>
                          <a:cs typeface="Times New Roman" panose="02020603050405020304" pitchFamily="18" charset="0"/>
                        </a:rPr>
                        <a:t>اقرأ </a:t>
                      </a:r>
                      <a:r>
                        <a:rPr lang="ar-JO" sz="2000" b="0" dirty="0">
                          <a:effectLst/>
                          <a:latin typeface="+mn-lt"/>
                          <a:ea typeface="Calibri" panose="020F0502020204030204" pitchFamily="34" charset="0"/>
                          <a:cs typeface="Times New Roman" panose="02020603050405020304" pitchFamily="18" charset="0"/>
                        </a:rPr>
                        <a:t>خيارات الإجابة الأربعة</a:t>
                      </a:r>
                      <a:endParaRPr lang="en-US" sz="2000" b="0" dirty="0">
                        <a:effectLst/>
                        <a:latin typeface="+mn-lt"/>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90674DFE-F235-4FE6-B070-9AAFFB84EECD}" type="slidenum">
              <a:rPr lang="fr-FR" smtClean="0"/>
              <a:t>8</a:t>
            </a:fld>
            <a:endParaRPr lang="fr-FR" dirty="0"/>
          </a:p>
        </p:txBody>
      </p:sp>
    </p:spTree>
    <p:extLst>
      <p:ext uri="{BB962C8B-B14F-4D97-AF65-F5344CB8AC3E}">
        <p14:creationId xmlns:p14="http://schemas.microsoft.com/office/powerpoint/2010/main" val="3423861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pPr algn="r" rtl="1"/>
            <a:r>
              <a:rPr lang="ar-JO" dirty="0" smtClean="0"/>
              <a:t>ماذا </a:t>
            </a:r>
            <a:r>
              <a:rPr lang="ar-JO" dirty="0"/>
              <a:t>بعد؟</a:t>
            </a:r>
            <a:endParaRPr lang="en-GB" dirty="0"/>
          </a:p>
        </p:txBody>
      </p:sp>
      <p:graphicFrame>
        <p:nvGraphicFramePr>
          <p:cNvPr id="5" name="Table 4">
            <a:extLst>
              <a:ext uri="{FF2B5EF4-FFF2-40B4-BE49-F238E27FC236}">
                <a16:creationId xmlns="" xmlns:a16="http://schemas.microsoft.com/office/drawing/2014/main" id="{DF8943B2-07F4-4BEB-A29F-14537896D1A9}"/>
              </a:ext>
            </a:extLst>
          </p:cNvPr>
          <p:cNvGraphicFramePr>
            <a:graphicFrameLocks noGrp="1"/>
          </p:cNvGraphicFramePr>
          <p:nvPr>
            <p:extLst>
              <p:ext uri="{D42A27DB-BD31-4B8C-83A1-F6EECF244321}">
                <p14:modId xmlns:p14="http://schemas.microsoft.com/office/powerpoint/2010/main" val="955654375"/>
              </p:ext>
            </p:extLst>
          </p:nvPr>
        </p:nvGraphicFramePr>
        <p:xfrm>
          <a:off x="476545" y="2033844"/>
          <a:ext cx="8171173" cy="3375376"/>
        </p:xfrm>
        <a:graphic>
          <a:graphicData uri="http://schemas.openxmlformats.org/drawingml/2006/table">
            <a:tbl>
              <a:tblPr firstRow="1" firstCol="1" bandRow="1">
                <a:tableStyleId>{5C22544A-7EE6-4342-B048-85BDC9FD1C3A}</a:tableStyleId>
              </a:tblPr>
              <a:tblGrid>
                <a:gridCol w="8171173">
                  <a:extLst>
                    <a:ext uri="{9D8B030D-6E8A-4147-A177-3AD203B41FA5}">
                      <a16:colId xmlns="" xmlns:a16="http://schemas.microsoft.com/office/drawing/2014/main" val="4281454512"/>
                    </a:ext>
                  </a:extLst>
                </a:gridCol>
              </a:tblGrid>
              <a:tr h="1600937">
                <a:tc>
                  <a:txBody>
                    <a:bodyPr/>
                    <a:lstStyle/>
                    <a:p>
                      <a:pPr marL="0" marR="0">
                        <a:lnSpc>
                          <a:spcPct val="150000"/>
                        </a:lnSpc>
                        <a:spcBef>
                          <a:spcPts val="0"/>
                        </a:spcBef>
                        <a:spcAft>
                          <a:spcPts val="0"/>
                        </a:spcAft>
                      </a:pPr>
                      <a:endParaRPr lang="ar-JO" sz="2000" b="1" dirty="0">
                        <a:effectLst/>
                      </a:endParaRPr>
                    </a:p>
                    <a:p>
                      <a:pPr marL="0" marR="0" algn="r" rtl="1">
                        <a:lnSpc>
                          <a:spcPct val="150000"/>
                        </a:lnSpc>
                        <a:spcBef>
                          <a:spcPts val="0"/>
                        </a:spcBef>
                        <a:spcAft>
                          <a:spcPts val="0"/>
                        </a:spcAft>
                      </a:pPr>
                      <a:r>
                        <a:rPr lang="ar-JO" sz="2000" b="1" dirty="0">
                          <a:effectLst/>
                        </a:rPr>
                        <a:t>الخطوة 5</a:t>
                      </a:r>
                      <a:endParaRPr lang="en-GB" sz="2000" b="1" dirty="0">
                        <a:effectLst/>
                      </a:endParaRPr>
                    </a:p>
                    <a:p>
                      <a:pPr marL="0" marR="0" algn="r" rtl="1">
                        <a:lnSpc>
                          <a:spcPct val="150000"/>
                        </a:lnSpc>
                        <a:spcBef>
                          <a:spcPts val="0"/>
                        </a:spcBef>
                        <a:spcAft>
                          <a:spcPts val="0"/>
                        </a:spcAft>
                      </a:pPr>
                      <a:r>
                        <a:rPr lang="ar-JO" sz="2000" b="0" dirty="0" smtClean="0">
                          <a:effectLst/>
                          <a:latin typeface="Verdana" panose="020B0604030504040204" pitchFamily="34" charset="0"/>
                          <a:ea typeface="Calibri" panose="020F0502020204030204" pitchFamily="34" charset="0"/>
                          <a:cs typeface="Times New Roman" panose="02020603050405020304" pitchFamily="18" charset="0"/>
                        </a:rPr>
                        <a:t>انتظر </a:t>
                      </a:r>
                      <a:r>
                        <a:rPr lang="ar-JO" sz="2000" b="0" dirty="0">
                          <a:effectLst/>
                          <a:latin typeface="Verdana" panose="020B0604030504040204" pitchFamily="34" charset="0"/>
                          <a:ea typeface="Calibri" panose="020F0502020204030204" pitchFamily="34" charset="0"/>
                          <a:cs typeface="Times New Roman" panose="02020603050405020304" pitchFamily="18" charset="0"/>
                        </a:rPr>
                        <a:t>الرد و ضع علامة أو دائرة على الإجابة </a:t>
                      </a:r>
                      <a:r>
                        <a:rPr lang="ar-JO" sz="2000" b="0" dirty="0" smtClean="0">
                          <a:effectLst/>
                          <a:latin typeface="Verdana" panose="020B0604030504040204" pitchFamily="34" charset="0"/>
                          <a:ea typeface="Calibri" panose="020F0502020204030204" pitchFamily="34" charset="0"/>
                          <a:cs typeface="Times New Roman" panose="02020603050405020304" pitchFamily="18" charset="0"/>
                        </a:rPr>
                        <a:t>المقدمة من قبل الشخص </a:t>
                      </a:r>
                      <a:endParaRPr lang="en-US" sz="20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 xmlns:a16="http://schemas.microsoft.com/office/drawing/2014/main" val="4165614859"/>
                  </a:ext>
                </a:extLst>
              </a:tr>
              <a:tr h="1774439">
                <a:tc>
                  <a:txBody>
                    <a:bodyPr/>
                    <a:lstStyle/>
                    <a:p>
                      <a:pPr marL="0" marR="0" lvl="0" indent="0" algn="r" defTabSz="778593" rtl="1" eaLnBrk="1" fontAlgn="auto" latinLnBrk="0" hangingPunct="1">
                        <a:lnSpc>
                          <a:spcPct val="150000"/>
                        </a:lnSpc>
                        <a:spcBef>
                          <a:spcPts val="0"/>
                        </a:spcBef>
                        <a:spcAft>
                          <a:spcPts val="0"/>
                        </a:spcAft>
                        <a:buClrTx/>
                        <a:buSzTx/>
                        <a:buFontTx/>
                        <a:buNone/>
                        <a:tabLst/>
                        <a:defRPr/>
                      </a:pPr>
                      <a:r>
                        <a:rPr lang="ar-JO" sz="2000" b="1" dirty="0" smtClean="0">
                          <a:effectLst/>
                        </a:rPr>
                        <a:t>الخطوة </a:t>
                      </a:r>
                      <a:r>
                        <a:rPr lang="ar-JO" sz="2000" b="1" dirty="0">
                          <a:effectLst/>
                        </a:rPr>
                        <a:t>6</a:t>
                      </a:r>
                      <a:endParaRPr lang="en-GB" sz="2000" b="1" dirty="0">
                        <a:effectLst/>
                      </a:endParaRPr>
                    </a:p>
                    <a:p>
                      <a:pPr marL="0" marR="0" algn="r" rtl="1">
                        <a:lnSpc>
                          <a:spcPct val="150000"/>
                        </a:lnSpc>
                        <a:spcBef>
                          <a:spcPts val="0"/>
                        </a:spcBef>
                        <a:spcAft>
                          <a:spcPts val="0"/>
                        </a:spcAft>
                      </a:pPr>
                      <a:r>
                        <a:rPr lang="ar-JO" sz="2000" b="0" dirty="0" smtClean="0">
                          <a:effectLst/>
                          <a:latin typeface="Verdana" panose="020B0604030504040204" pitchFamily="34" charset="0"/>
                          <a:ea typeface="Calibri" panose="020F0502020204030204" pitchFamily="34" charset="0"/>
                          <a:cs typeface="Times New Roman" panose="02020603050405020304" pitchFamily="18" charset="0"/>
                        </a:rPr>
                        <a:t>لبقية الاسئلة الفردية</a:t>
                      </a:r>
                      <a:r>
                        <a:rPr lang="ar-JO" sz="2000" b="0" baseline="0" dirty="0" smtClean="0">
                          <a:effectLst/>
                          <a:latin typeface="Verdana" panose="020B0604030504040204" pitchFamily="34" charset="0"/>
                          <a:ea typeface="Calibri" panose="020F0502020204030204" pitchFamily="34" charset="0"/>
                          <a:cs typeface="Times New Roman" panose="02020603050405020304" pitchFamily="18" charset="0"/>
                        </a:rPr>
                        <a:t> التالية ( اللاحقة)</a:t>
                      </a:r>
                      <a:r>
                        <a:rPr lang="ar-JO" sz="2000" b="0" dirty="0" smtClean="0">
                          <a:effectLst/>
                          <a:latin typeface="Verdana" panose="020B0604030504040204" pitchFamily="34" charset="0"/>
                          <a:ea typeface="Calibri" panose="020F0502020204030204" pitchFamily="34" charset="0"/>
                          <a:cs typeface="Times New Roman" panose="02020603050405020304" pitchFamily="18" charset="0"/>
                        </a:rPr>
                        <a:t>، </a:t>
                      </a:r>
                      <a:r>
                        <a:rPr lang="ar-JO" sz="2000" b="0" dirty="0">
                          <a:effectLst/>
                          <a:latin typeface="Verdana" panose="020B0604030504040204" pitchFamily="34" charset="0"/>
                          <a:ea typeface="Calibri" panose="020F0502020204030204" pitchFamily="34" charset="0"/>
                          <a:cs typeface="Times New Roman" panose="02020603050405020304" pitchFamily="18" charset="0"/>
                        </a:rPr>
                        <a:t>كرر الخطوات من 2 إلى 5</a:t>
                      </a:r>
                      <a:endParaRPr lang="en-US" sz="20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 xmlns:a16="http://schemas.microsoft.com/office/drawing/2014/main" val="2726839859"/>
                  </a:ext>
                </a:extLst>
              </a:tr>
            </a:tbl>
          </a:graphicData>
        </a:graphic>
      </p:graphicFrame>
    </p:spTree>
    <p:extLst>
      <p:ext uri="{BB962C8B-B14F-4D97-AF65-F5344CB8AC3E}">
        <p14:creationId xmlns:p14="http://schemas.microsoft.com/office/powerpoint/2010/main" val="2820853912"/>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5031</TotalTime>
  <Words>1651</Words>
  <Application>Microsoft Office PowerPoint</Application>
  <PresentationFormat>On-screen Show (4:3)</PresentationFormat>
  <Paragraphs>286</Paragraphs>
  <Slides>19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Sakkal Majalla</vt:lpstr>
      <vt:lpstr>Arial</vt:lpstr>
      <vt:lpstr>Calibri Light</vt:lpstr>
      <vt:lpstr>Nunito</vt:lpstr>
      <vt:lpstr>Verdana</vt:lpstr>
      <vt:lpstr>Calibri</vt:lpstr>
      <vt:lpstr>Times New Roman</vt:lpstr>
      <vt:lpstr>Wingdings</vt:lpstr>
      <vt:lpstr>HI_Template</vt:lpstr>
      <vt:lpstr>PowerPoint Presentation</vt:lpstr>
      <vt:lpstr>الهدف من هذه الجلسة</vt:lpstr>
      <vt:lpstr>بيانات الإعاقة</vt:lpstr>
      <vt:lpstr>بيانات الإعاقة</vt:lpstr>
      <vt:lpstr>ما الذي يؤثر على الأرقام؟</vt:lpstr>
      <vt:lpstr>لماذا أسئلة مجموعة واشنطن؟</vt:lpstr>
      <vt:lpstr>PowerPoint Presentation</vt:lpstr>
      <vt:lpstr>كيف أستخدم أسئلة مجموعة واشنطن؟</vt:lpstr>
      <vt:lpstr>ماذا بعد؟</vt:lpstr>
      <vt:lpstr>بعض النصائح</vt:lpstr>
      <vt:lpstr>بعض التوجيهات/ الإرشادات </vt:lpstr>
      <vt:lpstr>بعض التوجيهات/ الإرشادات </vt:lpstr>
      <vt:lpstr>بعض التوجيهات/ الإرشادات </vt:lpstr>
      <vt:lpstr>كيف يمكنني أن...؟</vt:lpstr>
      <vt:lpstr>التحديات</vt:lpstr>
      <vt:lpstr>كيف تحقق الغاية من أسئلة مجموعة واشنطن</vt:lpstr>
      <vt:lpstr>كيف تحقق الغاية من أسئلة مجموعة واشنطن</vt:lpstr>
      <vt:lpstr>الأسئلة الانتقالية في نموذج القدرات الوظيفية للطفل  الصعوبات الوظيفية للأطفال</vt:lpstr>
      <vt:lpstr>الإختلافات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Madiha AlJAzi</cp:lastModifiedBy>
  <cp:revision>406</cp:revision>
  <cp:lastPrinted>2017-09-25T09:02:22Z</cp:lastPrinted>
  <dcterms:created xsi:type="dcterms:W3CDTF">2017-09-04T09:36:55Z</dcterms:created>
  <dcterms:modified xsi:type="dcterms:W3CDTF">2019-02-05T12:26:19Z</dcterms:modified>
</cp:coreProperties>
</file>