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6" r:id="rId3"/>
    <p:sldId id="340" r:id="rId4"/>
    <p:sldId id="386" r:id="rId5"/>
    <p:sldId id="388" r:id="rId6"/>
    <p:sldId id="297" r:id="rId7"/>
    <p:sldId id="393" r:id="rId8"/>
    <p:sldId id="338" r:id="rId9"/>
    <p:sldId id="339" r:id="rId10"/>
    <p:sldId id="387" r:id="rId11"/>
    <p:sldId id="369" r:id="rId12"/>
    <p:sldId id="389" r:id="rId13"/>
    <p:sldId id="390" r:id="rId14"/>
    <p:sldId id="391" r:id="rId15"/>
    <p:sldId id="392" r:id="rId16"/>
    <p:sldId id="394" r:id="rId17"/>
  </p:sldIdLst>
  <p:sldSz cx="9144000" cy="6858000" type="screen4x3"/>
  <p:notesSz cx="9926638" cy="6797675"/>
  <p:embeddedFontLst>
    <p:embeddedFont>
      <p:font typeface="Nunito" panose="00000500000000000000" pitchFamily="2" charset="0"/>
      <p:regular r:id="rId20"/>
      <p:bold r:id="rId21"/>
      <p:italic r:id="rId22"/>
      <p:boldItalic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79664" autoAdjust="0"/>
  </p:normalViewPr>
  <p:slideViewPr>
    <p:cSldViewPr>
      <p:cViewPr>
        <p:scale>
          <a:sx n="80" d="100"/>
          <a:sy n="80" d="100"/>
        </p:scale>
        <p:origin x="864" y="-840"/>
      </p:cViewPr>
      <p:guideLst>
        <p:guide orient="horz" pos="340"/>
        <p:guide orient="horz" pos="4422"/>
        <p:guide pos="3368"/>
        <p:guide pos="5636"/>
        <p:guide pos="6373"/>
        <p:guide pos="363"/>
        <p:guide pos="1667"/>
        <p:guide orient="horz" pos="308"/>
        <p:guide orient="horz" pos="4011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4386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295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1754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328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05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66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340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sz="1000" dirty="0" smtClean="0"/>
              <a:t>هنا حاول اتاحة</a:t>
            </a:r>
            <a:r>
              <a:rPr lang="ar-JO" sz="1000" baseline="0" dirty="0" smtClean="0"/>
              <a:t> </a:t>
            </a:r>
            <a:r>
              <a:rPr lang="ar-JO" sz="1000" dirty="0" smtClean="0"/>
              <a:t>الوقت للإجابة على أي أسئلة حول الأسئلة من مجموعة قصيرة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0399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7441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499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pPr/>
              <a:t>04.02.2019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ar-SA" sz="4000" dirty="0" smtClean="0">
                <a:solidFill>
                  <a:schemeClr val="tx1"/>
                </a:solidFill>
              </a:rPr>
              <a:t>مقدمة لأسئلة مجموعة واشنطن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351189" cy="1102589"/>
          </a:xfrm>
        </p:spPr>
        <p:txBody>
          <a:bodyPr/>
          <a:lstStyle/>
          <a:p>
            <a:pPr algn="r" rtl="1"/>
            <a:r>
              <a:rPr lang="ar-SA" dirty="0" smtClean="0"/>
              <a:t>مجموعة </a:t>
            </a:r>
            <a:r>
              <a:rPr lang="ar-JO" dirty="0" smtClean="0"/>
              <a:t>واشنطن القصيرة المحسنة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4168136" cy="3172915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/>
              <a:t>مجموعة الأسئلة المحسَّنة تطرح 6 أسئلة إضافية وتتطرق لمسائل الصحة العقلية والإعاقات النفسية الاجتماعية بالإضافة إلى الأسئلة المطروحة في المجموعة القصيرة. </a:t>
            </a:r>
            <a:endParaRPr lang="ar-JO" sz="2400" dirty="0" smtClean="0"/>
          </a:p>
          <a:p>
            <a:pPr algn="r" rtl="1"/>
            <a:r>
              <a:rPr lang="ar-JO" sz="2400" dirty="0" smtClean="0"/>
              <a:t>تتطرق ال</a:t>
            </a:r>
            <a:r>
              <a:rPr lang="ar-SA" sz="2400" dirty="0" smtClean="0"/>
              <a:t>أسئلة </a:t>
            </a:r>
            <a:r>
              <a:rPr lang="ar-JO" sz="2400" dirty="0" smtClean="0"/>
              <a:t>ال</a:t>
            </a:r>
            <a:r>
              <a:rPr lang="ar-SA" sz="2400" dirty="0" smtClean="0"/>
              <a:t>إضافية </a:t>
            </a:r>
            <a:r>
              <a:rPr lang="ar-JO" sz="2400" dirty="0"/>
              <a:t>ل</a:t>
            </a:r>
            <a:r>
              <a:rPr lang="ar-SA" sz="2400" dirty="0" smtClean="0"/>
              <a:t>لقلق </a:t>
            </a:r>
            <a:r>
              <a:rPr lang="ar-SA" sz="2400" dirty="0"/>
              <a:t>والاكتئاب والجزء العلوي من </a:t>
            </a:r>
            <a:r>
              <a:rPr lang="ar-SA" sz="2400" dirty="0" smtClean="0"/>
              <a:t>الجسم.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136" y="1510943"/>
            <a:ext cx="4343400" cy="457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22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351189" cy="1102589"/>
          </a:xfrm>
        </p:spPr>
        <p:txBody>
          <a:bodyPr/>
          <a:lstStyle/>
          <a:p>
            <a:pPr algn="r" rtl="1"/>
            <a:r>
              <a:rPr lang="ar-JO" dirty="0" smtClean="0"/>
              <a:t>مجموعة واشنطن </a:t>
            </a:r>
            <a:r>
              <a:rPr lang="ar-JO" dirty="0" smtClean="0"/>
              <a:t>الممتدة للقدرات الوظائف </a:t>
            </a:r>
            <a:r>
              <a:rPr lang="en-GB" dirty="0" smtClean="0"/>
              <a:t>WG ES-F)</a:t>
            </a:r>
            <a:r>
              <a:rPr lang="ar-SA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6" y="1844447"/>
            <a:ext cx="8338487" cy="4059828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 smtClean="0"/>
              <a:t> </a:t>
            </a:r>
            <a:r>
              <a:rPr lang="ar-JO" sz="2400" dirty="0" smtClean="0"/>
              <a:t>تتضمن المجموعة الممتدة (</a:t>
            </a:r>
            <a:r>
              <a:rPr lang="en-US" sz="2400" dirty="0" smtClean="0"/>
              <a:t>ES-F</a:t>
            </a:r>
            <a:r>
              <a:rPr lang="ar-JO" sz="2400" dirty="0" smtClean="0"/>
              <a:t>) </a:t>
            </a:r>
            <a:r>
              <a:rPr lang="ar-SA" sz="2400" dirty="0" smtClean="0"/>
              <a:t>المجالات </a:t>
            </a:r>
            <a:r>
              <a:rPr lang="ar-SA" sz="2400" dirty="0"/>
              <a:t>الوظيفية </a:t>
            </a:r>
            <a:r>
              <a:rPr lang="ar-SA" sz="2400" dirty="0" smtClean="0"/>
              <a:t>التالية</a:t>
            </a:r>
            <a:r>
              <a:rPr lang="ar-JO" sz="2400" dirty="0" smtClean="0"/>
              <a:t>: </a:t>
            </a:r>
            <a:r>
              <a:rPr lang="ar-SA" sz="2400" dirty="0" smtClean="0"/>
              <a:t>الرؤية، والسمع، وال</a:t>
            </a:r>
            <a:r>
              <a:rPr lang="ar-JO" sz="2400" dirty="0" smtClean="0"/>
              <a:t>حركة</a:t>
            </a:r>
            <a:r>
              <a:rPr lang="ar-SA" sz="2400" dirty="0" smtClean="0"/>
              <a:t>، والإدراك، وتأثير </a:t>
            </a:r>
            <a:r>
              <a:rPr lang="ar-SA" sz="2400" dirty="0"/>
              <a:t>(القلق والاكتئاب</a:t>
            </a:r>
            <a:r>
              <a:rPr lang="ar-SA" sz="2400" dirty="0" smtClean="0"/>
              <a:t>)، والألم، والتعب، والاتصال، و</a:t>
            </a:r>
            <a:r>
              <a:rPr lang="ar-JO" sz="2400" dirty="0" smtClean="0"/>
              <a:t>ظائف</a:t>
            </a:r>
            <a:r>
              <a:rPr lang="ar-SA" sz="2400" dirty="0" smtClean="0"/>
              <a:t> </a:t>
            </a:r>
            <a:r>
              <a:rPr lang="ar-SA" sz="2400" dirty="0"/>
              <a:t>الجسم </a:t>
            </a:r>
            <a:r>
              <a:rPr lang="ar-SA" sz="2400" dirty="0" smtClean="0"/>
              <a:t>العلوي.</a:t>
            </a:r>
            <a:endParaRPr lang="ar-SA" sz="2400" dirty="0"/>
          </a:p>
          <a:p>
            <a:pPr algn="r" rtl="1"/>
            <a:r>
              <a:rPr lang="ar-JO" sz="2400" dirty="0"/>
              <a:t>ت</a:t>
            </a:r>
            <a:r>
              <a:rPr lang="ar-SA" sz="2400" dirty="0" smtClean="0"/>
              <a:t>تناول </a:t>
            </a:r>
            <a:r>
              <a:rPr lang="ar-JO" sz="2400" dirty="0" smtClean="0"/>
              <a:t>المجموعة الممتدة (</a:t>
            </a:r>
            <a:r>
              <a:rPr lang="en-US" sz="2400" dirty="0" smtClean="0"/>
              <a:t>ES-F</a:t>
            </a:r>
            <a:r>
              <a:rPr lang="ar-JO" sz="2400" dirty="0" smtClean="0"/>
              <a:t>)</a:t>
            </a:r>
            <a:r>
              <a:rPr lang="en-US" sz="2400" dirty="0" smtClean="0"/>
              <a:t> </a:t>
            </a:r>
            <a:r>
              <a:rPr lang="ar-SA" sz="2400" dirty="0"/>
              <a:t>أيضًا </a:t>
            </a:r>
            <a:r>
              <a:rPr lang="ar-JO" sz="2400" dirty="0" smtClean="0"/>
              <a:t>قضايا</a:t>
            </a:r>
            <a:r>
              <a:rPr lang="ar-JO" sz="2400" dirty="0"/>
              <a:t> </a:t>
            </a:r>
            <a:r>
              <a:rPr lang="ar-SA" sz="2400" dirty="0" smtClean="0"/>
              <a:t>مثل:</a:t>
            </a:r>
            <a:endParaRPr lang="ar-JO" sz="2400" dirty="0" smtClean="0"/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JO" sz="2400" b="1" dirty="0" smtClean="0"/>
              <a:t>القدرات الوظيفية بدون أو مع </a:t>
            </a:r>
            <a:r>
              <a:rPr lang="ar-JO" sz="2400" dirty="0" smtClean="0"/>
              <a:t>الإجهزة المساعدة إذا تطابق.</a:t>
            </a:r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JO" sz="2400" b="1" dirty="0" smtClean="0"/>
              <a:t>العمر</a:t>
            </a:r>
            <a:r>
              <a:rPr lang="ar-JO" sz="2400" dirty="0" smtClean="0"/>
              <a:t> </a:t>
            </a:r>
            <a:r>
              <a:rPr lang="ar-JO" sz="2400" dirty="0" smtClean="0"/>
              <a:t>في بداية الصعوبات </a:t>
            </a:r>
            <a:r>
              <a:rPr lang="ar-JO" sz="2400" dirty="0" smtClean="0"/>
              <a:t>الوظيفية</a:t>
            </a:r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JO" sz="2400" b="1" dirty="0" smtClean="0"/>
              <a:t>العوامل البيئية </a:t>
            </a:r>
            <a:r>
              <a:rPr lang="ar-JO" sz="2400" dirty="0" smtClean="0"/>
              <a:t>التي قد تؤثر على الأداء و/ أو المشاركة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2149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4ECD3D56-1DE7-441F-9591-7BB04B3A20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2050" y="124983"/>
            <a:ext cx="3879728" cy="2565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F76886-A28C-4152-ADFD-34222DAD7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altLang="en-US" dirty="0" smtClean="0"/>
              <a:t>                                نموذج </a:t>
            </a:r>
            <a:r>
              <a:rPr lang="ar-JO" altLang="en-US" dirty="0" smtClean="0"/>
              <a:t>القدرات الوظيفية </a:t>
            </a:r>
            <a:r>
              <a:rPr lang="ar-SA" altLang="en-US" dirty="0" smtClean="0"/>
              <a:t> الطفل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8115FCD-5D7B-4781-B388-7A9F991D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696A5CF-08CF-40D0-80E3-8600B01FCA41}"/>
              </a:ext>
            </a:extLst>
          </p:cNvPr>
          <p:cNvSpPr/>
          <p:nvPr/>
        </p:nvSpPr>
        <p:spPr>
          <a:xfrm>
            <a:off x="229523" y="1407626"/>
            <a:ext cx="495207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 fontAlgn="base">
              <a:buFont typeface="Arial" panose="020B0604020202020204" pitchFamily="34" charset="0"/>
              <a:buChar char="•"/>
            </a:pPr>
            <a:r>
              <a:rPr lang="ar-SA" sz="2400" dirty="0" smtClean="0"/>
              <a:t>مجموعتان متوفرتان: من </a:t>
            </a:r>
            <a:r>
              <a:rPr lang="ar-SA" sz="2400" dirty="0" smtClean="0"/>
              <a:t>2 </a:t>
            </a:r>
            <a:r>
              <a:rPr lang="ar-SA" sz="2400" dirty="0" smtClean="0"/>
              <a:t>إلى 4 </a:t>
            </a:r>
            <a:endParaRPr lang="ar-JO" sz="2400" dirty="0" smtClean="0"/>
          </a:p>
          <a:p>
            <a:pPr algn="r" rtl="1" fontAlgn="base"/>
            <a:r>
              <a:rPr lang="ar-JO" sz="2400" dirty="0"/>
              <a:t> </a:t>
            </a:r>
            <a:r>
              <a:rPr lang="ar-JO" sz="2400" dirty="0" smtClean="0"/>
              <a:t>    </a:t>
            </a:r>
            <a:r>
              <a:rPr lang="ar-SA" sz="2400" dirty="0" smtClean="0"/>
              <a:t>و </a:t>
            </a:r>
            <a:r>
              <a:rPr lang="ar-SA" sz="2400" dirty="0" smtClean="0"/>
              <a:t>5 - عمر 17 عامًا</a:t>
            </a:r>
          </a:p>
          <a:p>
            <a:pPr marL="457200" indent="-457200" algn="r" rtl="1" fontAlgn="base"/>
            <a:endParaRPr lang="ar-SA" sz="2400" dirty="0" smtClean="0"/>
          </a:p>
          <a:p>
            <a:pPr marL="457200" indent="-457200" algn="r" rtl="1" fontAlgn="base">
              <a:buFont typeface="Arial" panose="020B0604020202020204" pitchFamily="34" charset="0"/>
              <a:buChar char="•"/>
            </a:pPr>
            <a:r>
              <a:rPr lang="ar-JO" sz="2400" dirty="0" smtClean="0"/>
              <a:t>مجموعتين مكونه </a:t>
            </a:r>
            <a:r>
              <a:rPr lang="ar-SA" sz="2400" dirty="0" smtClean="0"/>
              <a:t>من 16</a:t>
            </a:r>
            <a:r>
              <a:rPr lang="ar-JO" sz="2400" dirty="0" smtClean="0"/>
              <a:t>سؤال، </a:t>
            </a:r>
            <a:r>
              <a:rPr lang="ar-SA" sz="2400" dirty="0" smtClean="0"/>
              <a:t>و </a:t>
            </a:r>
            <a:r>
              <a:rPr lang="ar-SA" sz="2400" dirty="0" smtClean="0"/>
              <a:t>24 أسئلة مع أنماط التخطي</a:t>
            </a:r>
          </a:p>
          <a:p>
            <a:pPr marL="457200" indent="-457200" algn="r" rtl="1" fontAlgn="base"/>
            <a:endParaRPr lang="ar-SA" sz="2400" dirty="0" smtClean="0"/>
          </a:p>
          <a:p>
            <a:pPr marL="457200" indent="-457200" algn="r" rtl="1" fontAlgn="base">
              <a:buFont typeface="Arial" panose="020B0604020202020204" pitchFamily="34" charset="0"/>
              <a:buChar char="•"/>
            </a:pPr>
            <a:r>
              <a:rPr lang="ar-SA" sz="2400" dirty="0" smtClean="0"/>
              <a:t>المجالات: ستة من المجالات </a:t>
            </a:r>
            <a:r>
              <a:rPr lang="ar-JO" sz="2400" dirty="0" smtClean="0"/>
              <a:t>المدرجة في نموذج القدرات الوظيفية للطفل وتعكس نفس المجالات المدرجة في المجموعة الاسئلة القصيرة من مجموعة واشنطن ولكنها معدلة بشكل طفيف لتتناسب مع هذه الفئة العمرية</a:t>
            </a: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4A48D97-A478-4EFB-A9A4-C89ADCF5E374}"/>
              </a:ext>
            </a:extLst>
          </p:cNvPr>
          <p:cNvSpPr/>
          <p:nvPr/>
        </p:nvSpPr>
        <p:spPr>
          <a:xfrm>
            <a:off x="4942120" y="2843935"/>
            <a:ext cx="383214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 fontAlgn="base">
              <a:buFont typeface="Arial" panose="020B0604020202020204" pitchFamily="34" charset="0"/>
              <a:buChar char="•"/>
            </a:pPr>
            <a:r>
              <a:rPr lang="ar-SA" sz="2400" dirty="0" smtClean="0"/>
              <a:t>مجالات إضافية لتعكس تعقيدات تنمية الطفل ، بما في ذلك التعلم والسلوك وتركيز الانتباه والتعامل مع التغيير والعواطف.</a:t>
            </a:r>
          </a:p>
          <a:p>
            <a:pPr marL="342900" indent="-342900" algn="r" rtl="1" fontAlgn="base"/>
            <a:endParaRPr lang="ar-SA" sz="2400" dirty="0" smtClean="0"/>
          </a:p>
          <a:p>
            <a:pPr marL="342900" indent="-342900" algn="r" rtl="1" fontAlgn="base">
              <a:buFont typeface="Arial" panose="020B0604020202020204" pitchFamily="34" charset="0"/>
              <a:buChar char="•"/>
            </a:pPr>
            <a:r>
              <a:rPr lang="ar-SA" sz="2400" dirty="0" smtClean="0"/>
              <a:t>يتم </a:t>
            </a:r>
            <a:r>
              <a:rPr lang="ar-JO" sz="2400" dirty="0" smtClean="0"/>
              <a:t>طرحها</a:t>
            </a:r>
            <a:r>
              <a:rPr lang="ar-SA" sz="2400" dirty="0" smtClean="0"/>
              <a:t> </a:t>
            </a:r>
            <a:r>
              <a:rPr lang="ar-SA" sz="2400" dirty="0" smtClean="0"/>
              <a:t>للأم أو مقدم الرعاية الأساسي.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40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JO" dirty="0" smtClean="0"/>
              <a:t>نموذج القدرات الوظيفية</a:t>
            </a:r>
            <a:r>
              <a:rPr lang="ar-SA" dirty="0" smtClean="0"/>
              <a:t>الطفل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3B77A4B-E495-4D80-ABEA-2DA7A95B5D1C}"/>
              </a:ext>
            </a:extLst>
          </p:cNvPr>
          <p:cNvSpPr/>
          <p:nvPr/>
        </p:nvSpPr>
        <p:spPr>
          <a:xfrm>
            <a:off x="480063" y="1763815"/>
            <a:ext cx="836741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800" dirty="0" smtClean="0"/>
              <a:t>يتكون النموذج من مجموعتين</a:t>
            </a:r>
            <a:r>
              <a:rPr lang="ar-SA" sz="2800" dirty="0" smtClean="0"/>
              <a:t>:</a:t>
            </a:r>
          </a:p>
          <a:p>
            <a:pPr algn="r" rtl="1"/>
            <a:r>
              <a:rPr lang="ar-SA" sz="2800" dirty="0" smtClean="0"/>
              <a:t>للأطفال من عمر 2 إلى 4 سنوات (16 سؤال)</a:t>
            </a:r>
          </a:p>
          <a:p>
            <a:pPr algn="r" rtl="1"/>
            <a:r>
              <a:rPr lang="ar-SA" sz="2800" dirty="0" smtClean="0"/>
              <a:t>للأطفال من سن 5 إلى 17 عامًا (24 سؤال)</a:t>
            </a:r>
          </a:p>
          <a:p>
            <a:pPr algn="r"/>
            <a:endParaRPr lang="ar-JO" sz="2800" dirty="0" smtClean="0"/>
          </a:p>
          <a:p>
            <a:endParaRPr lang="ar-SA" sz="2800" dirty="0" smtClean="0"/>
          </a:p>
          <a:p>
            <a:pPr algn="r" rtl="1"/>
            <a:r>
              <a:rPr lang="ar-SA" sz="2800" dirty="0" smtClean="0"/>
              <a:t>يقوم بتقييم الصعوبات الوظيفية في مختلف المجالات بما في ذلك السمع والرؤية والتواصل / الفهم والتعلم </a:t>
            </a:r>
            <a:r>
              <a:rPr lang="ar-SA" sz="2800" dirty="0" smtClean="0"/>
              <a:t>وا</a:t>
            </a:r>
            <a:r>
              <a:rPr lang="ar-JO" sz="2800" dirty="0" smtClean="0"/>
              <a:t>لحركة</a:t>
            </a:r>
            <a:r>
              <a:rPr lang="ar-SA" sz="2800" dirty="0" smtClean="0"/>
              <a:t> </a:t>
            </a:r>
            <a:r>
              <a:rPr lang="ar-SA" sz="2800" dirty="0" smtClean="0"/>
              <a:t>والعواطف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02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427" y="269011"/>
            <a:ext cx="8171173" cy="1102589"/>
          </a:xfrm>
        </p:spPr>
        <p:txBody>
          <a:bodyPr/>
          <a:lstStyle/>
          <a:p>
            <a:pPr algn="r" rtl="1"/>
            <a:r>
              <a:rPr lang="ar-SA" dirty="0" smtClean="0"/>
              <a:t>نموذج</a:t>
            </a:r>
            <a:r>
              <a:rPr lang="ar-JO" dirty="0" smtClean="0"/>
              <a:t> القدرات الوظيفية</a:t>
            </a:r>
            <a:r>
              <a:rPr lang="ar-SA" dirty="0" smtClean="0"/>
              <a:t> الطفل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19944"/>
              </p:ext>
            </p:extLst>
          </p:nvPr>
        </p:nvGraphicFramePr>
        <p:xfrm>
          <a:off x="228600" y="1371600"/>
          <a:ext cx="8763000" cy="4490816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3818434"/>
                <a:gridCol w="3480847"/>
                <a:gridCol w="1463719"/>
              </a:tblGrid>
              <a:tr h="489675">
                <a:tc gridSpan="3"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35040" algn="r"/>
                        </a:tabLst>
                      </a:pPr>
                      <a:r>
                        <a:rPr lang="ar-JO" sz="1800" cap="all" dirty="0" smtClean="0">
                          <a:effectLst/>
                        </a:rPr>
                        <a:t>( </a:t>
                      </a:r>
                      <a:r>
                        <a:rPr lang="en-GB" sz="1800" cap="all" dirty="0" err="1" smtClean="0">
                          <a:effectLst/>
                        </a:rPr>
                        <a:t>القدرات</a:t>
                      </a:r>
                      <a:r>
                        <a:rPr lang="en-GB" sz="1800" cap="all" dirty="0" smtClean="0">
                          <a:effectLst/>
                        </a:rPr>
                        <a:t> </a:t>
                      </a:r>
                      <a:r>
                        <a:rPr lang="en-GB" sz="1800" cap="all" dirty="0" err="1">
                          <a:effectLst/>
                        </a:rPr>
                        <a:t>الوظيفية</a:t>
                      </a:r>
                      <a:r>
                        <a:rPr lang="en-GB" sz="1800" cap="all" dirty="0">
                          <a:effectLst/>
                        </a:rPr>
                        <a:t> للطفل(ة) (</a:t>
                      </a:r>
                      <a:r>
                        <a:rPr lang="en-GB" sz="1800" cap="all" dirty="0" err="1">
                          <a:effectLst/>
                        </a:rPr>
                        <a:t>في</a:t>
                      </a:r>
                      <a:r>
                        <a:rPr lang="en-GB" sz="1800" cap="all" dirty="0">
                          <a:effectLst/>
                        </a:rPr>
                        <a:t> </a:t>
                      </a:r>
                      <a:r>
                        <a:rPr lang="ar-EG" sz="1800" cap="all" dirty="0" smtClean="0">
                          <a:effectLst/>
                        </a:rPr>
                        <a:t>عمر 2</a:t>
                      </a:r>
                      <a:r>
                        <a:rPr lang="en-GB" sz="1800" cap="all" dirty="0" smtClean="0">
                          <a:effectLst/>
                        </a:rPr>
                        <a:t>-</a:t>
                      </a:r>
                      <a:r>
                        <a:rPr lang="ar-EG" sz="1800" cap="all" dirty="0" smtClean="0">
                          <a:effectLst/>
                        </a:rPr>
                        <a:t>4</a:t>
                      </a:r>
                      <a:r>
                        <a:rPr lang="en-GB" sz="1800" cap="all" dirty="0" smtClean="0">
                          <a:effectLst/>
                        </a:rPr>
                        <a:t> </a:t>
                      </a:r>
                      <a:r>
                        <a:rPr lang="ar-JO" sz="1800" cap="all" dirty="0" smtClean="0">
                          <a:effectLst/>
                        </a:rPr>
                        <a:t>)</a:t>
                      </a:r>
                      <a:r>
                        <a:rPr lang="en-GB" sz="1800" cap="all" dirty="0" err="1" smtClean="0">
                          <a:effectLst/>
                        </a:rPr>
                        <a:t>سنوات</a:t>
                      </a:r>
                      <a:endParaRPr lang="en-US" sz="1600" b="1" cap="all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0706">
                <a:tc>
                  <a:txBody>
                    <a:bodyPr/>
                    <a:lstStyle/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CF1</a:t>
                      </a:r>
                      <a:r>
                        <a:rPr lang="en-GB" sz="1600" cap="small" dirty="0">
                          <a:effectLst/>
                        </a:rPr>
                        <a:t>. </a:t>
                      </a:r>
                      <a:r>
                        <a:rPr lang="ar-EG" sz="1600" cap="small" dirty="0">
                          <a:effectLst/>
                        </a:rPr>
                        <a:t>أود أن أطرح عليك بعض الأسئلة حول الصعوبات التي قد   يواجهها طفلك/تواجهها طفلتك. </a:t>
                      </a:r>
                      <a:endParaRPr lang="en-US" sz="1600" cap="small" dirty="0">
                        <a:effectLst/>
                      </a:endParaRPr>
                    </a:p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 </a:t>
                      </a:r>
                      <a:endParaRPr lang="en-US" sz="1600" cap="small" dirty="0">
                        <a:effectLst/>
                      </a:endParaRPr>
                    </a:p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	هل </a:t>
                      </a:r>
                      <a:r>
                        <a:rPr lang="en-GB" sz="1600" cap="small" dirty="0" err="1">
                          <a:effectLst/>
                        </a:rPr>
                        <a:t>يضع</a:t>
                      </a:r>
                      <a:r>
                        <a:rPr lang="en-GB" sz="1600" cap="small" dirty="0">
                          <a:effectLst/>
                        </a:rPr>
                        <a:t>/</a:t>
                      </a:r>
                      <a:r>
                        <a:rPr lang="en-GB" sz="1600" cap="small" dirty="0" err="1">
                          <a:effectLst/>
                        </a:rPr>
                        <a:t>تضع</a:t>
                      </a:r>
                      <a:r>
                        <a:rPr lang="en-GB" sz="1600" cap="small" dirty="0">
                          <a:effectLst/>
                        </a:rPr>
                        <a:t> </a:t>
                      </a:r>
                      <a:r>
                        <a:rPr lang="ar-EG" sz="1600" cap="small" dirty="0">
                          <a:effectLst/>
                        </a:rPr>
                        <a:t>(الاسم) نظارات؟ </a:t>
                      </a:r>
                      <a:endParaRPr lang="en-US" sz="1600" cap="small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  <a:tc>
                  <a:txBody>
                    <a:bodyPr/>
                    <a:lstStyle/>
                    <a:p>
                      <a:pPr marL="137160" marR="0" indent="-137160" algn="l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l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en-GB" sz="1600" dirty="0" err="1" smtClean="0">
                          <a:effectLst/>
                        </a:rPr>
                        <a:t>نعم</a:t>
                      </a:r>
                      <a:r>
                        <a:rPr lang="ar-JO" sz="1600" dirty="0" smtClean="0">
                          <a:effectLst/>
                        </a:rPr>
                        <a:t>...................................................</a:t>
                      </a:r>
                      <a:r>
                        <a:rPr lang="en-GB" sz="1600" dirty="0">
                          <a:effectLst/>
                        </a:rPr>
                        <a:t>	</a:t>
                      </a:r>
                      <a:r>
                        <a:rPr lang="en-GB" sz="1600" dirty="0" smtClean="0">
                          <a:effectLst/>
                        </a:rPr>
                        <a:t>1</a:t>
                      </a:r>
                      <a:r>
                        <a:rPr lang="ar-JO" sz="160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en-GB" sz="1600" dirty="0" err="1">
                          <a:effectLst/>
                        </a:rPr>
                        <a:t>لا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effectLst/>
                        </a:rPr>
                        <a:t>.........</a:t>
                      </a:r>
                      <a:r>
                        <a:rPr lang="ar-JO" sz="1600" dirty="0" smtClean="0">
                          <a:effectLst/>
                        </a:rPr>
                        <a:t>.............................................2 </a:t>
                      </a:r>
                    </a:p>
                  </a:txBody>
                  <a:tcPr marL="45916" marR="45916" marT="18281" marB="18281"/>
                </a:tc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 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 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 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  <a:sym typeface="Wingdings" panose="05000000000000000000" pitchFamily="2" charset="2"/>
                        </a:rPr>
                        <a:t></a:t>
                      </a:r>
                      <a:r>
                        <a:rPr lang="ar-EG" sz="1600" cap="small">
                          <a:effectLst/>
                        </a:rPr>
                        <a:t>2 CF3</a:t>
                      </a:r>
                      <a:endParaRPr lang="en-US" sz="1600" cap="small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</a:tr>
              <a:tr h="1548534">
                <a:tc>
                  <a:txBody>
                    <a:bodyPr/>
                    <a:lstStyle/>
                    <a:p>
                      <a:pPr marL="23876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cap="small" dirty="0">
                          <a:effectLst/>
                        </a:rPr>
                        <a:t>CF2</a:t>
                      </a:r>
                      <a:r>
                        <a:rPr lang="ar-EG" sz="1600" cap="small" dirty="0">
                          <a:effectLst/>
                        </a:rPr>
                        <a:t>. أثناء وضعه/وضعها للنظارات، هل يجد/تجد (</a:t>
                      </a:r>
                      <a:r>
                        <a:rPr lang="ar-EG" sz="1600" dirty="0">
                          <a:effectLst/>
                        </a:rPr>
                        <a:t>الاسم</a:t>
                      </a:r>
                      <a:r>
                        <a:rPr lang="ar-EG" sz="1600" cap="small" dirty="0">
                          <a:effectLst/>
                        </a:rPr>
                        <a:t>) صعوبة </a:t>
                      </a:r>
                      <a:r>
                        <a:rPr lang="en-GB" sz="1600" cap="small" dirty="0">
                          <a:effectLst/>
                        </a:rPr>
                        <a:t>    </a:t>
                      </a:r>
                      <a:r>
                        <a:rPr lang="ar-EG" sz="1600" cap="small" dirty="0">
                          <a:effectLst/>
                        </a:rPr>
                        <a:t>في الرؤية؟</a:t>
                      </a:r>
                      <a:endParaRPr lang="en-US" sz="1600" dirty="0">
                        <a:effectLst/>
                      </a:endParaRPr>
                    </a:p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 </a:t>
                      </a:r>
                      <a:endParaRPr lang="en-US" sz="1600" cap="small" dirty="0">
                        <a:effectLst/>
                      </a:endParaRPr>
                    </a:p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	هل ترين أن (الاسم): لا يجد/تجد صعوبة، يجد/تجد بعض الصعوبة، يجد/تجد الكثير من الصعوبة أم لا يستطيع/تستطيع نهائيًا؟</a:t>
                      </a:r>
                      <a:endParaRPr lang="en-US" sz="1600" cap="small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  <a:tc>
                  <a:txBody>
                    <a:bodyPr/>
                    <a:lstStyle/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>
                          <a:effectLst/>
                        </a:rPr>
                        <a:t> </a:t>
                      </a:r>
                      <a:endParaRPr lang="en-US" sz="160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>
                          <a:effectLst/>
                        </a:rPr>
                        <a:t> </a:t>
                      </a:r>
                      <a:endParaRPr lang="en-US" sz="160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>
                          <a:effectLst/>
                        </a:rPr>
                        <a:t>لا يجد/تجد صعوبة </a:t>
                      </a:r>
                      <a:r>
                        <a:rPr lang="en-GB" sz="1600">
                          <a:effectLst/>
                        </a:rPr>
                        <a:t>	</a:t>
                      </a:r>
                      <a:r>
                        <a:rPr lang="ar-EG" sz="1600">
                          <a:effectLst/>
                        </a:rPr>
                        <a:t>1</a:t>
                      </a:r>
                      <a:endParaRPr lang="en-US" sz="160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>
                          <a:effectLst/>
                        </a:rPr>
                        <a:t>يجد/تجد بعض الصعوبة </a:t>
                      </a:r>
                      <a:r>
                        <a:rPr lang="en-GB" sz="1600">
                          <a:effectLst/>
                        </a:rPr>
                        <a:t>	</a:t>
                      </a:r>
                      <a:r>
                        <a:rPr lang="ar-EG" sz="1600">
                          <a:effectLst/>
                        </a:rPr>
                        <a:t>2</a:t>
                      </a:r>
                      <a:endParaRPr lang="en-US" sz="160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>
                          <a:effectLst/>
                        </a:rPr>
                        <a:t>يجد/تجد الكثير من الصعوبة </a:t>
                      </a:r>
                      <a:r>
                        <a:rPr lang="en-GB" sz="1600">
                          <a:effectLst/>
                        </a:rPr>
                        <a:t>	</a:t>
                      </a:r>
                      <a:r>
                        <a:rPr lang="ar-EG" sz="1600">
                          <a:effectLst/>
                        </a:rPr>
                        <a:t>3</a:t>
                      </a:r>
                      <a:endParaRPr lang="en-US" sz="160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>
                          <a:effectLst/>
                        </a:rPr>
                        <a:t>لا يستطيع/تستطيع نهائيًا </a:t>
                      </a:r>
                      <a:r>
                        <a:rPr lang="en-GB" sz="1600">
                          <a:effectLst/>
                        </a:rPr>
                        <a:t>	</a:t>
                      </a:r>
                      <a:r>
                        <a:rPr lang="ar-EG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 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 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1 </a:t>
                      </a:r>
                      <a:r>
                        <a:rPr lang="ar-EG" sz="1600" cap="small">
                          <a:effectLst/>
                          <a:sym typeface="Wingdings" panose="05000000000000000000" pitchFamily="2" charset="2"/>
                        </a:rPr>
                        <a:t></a:t>
                      </a:r>
                      <a:r>
                        <a:rPr lang="ar-EG" sz="1600" cap="small">
                          <a:effectLst/>
                        </a:rPr>
                        <a:t> CF4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  <a:sym typeface="Wingdings" panose="05000000000000000000" pitchFamily="2" charset="2"/>
                        </a:rPr>
                        <a:t></a:t>
                      </a:r>
                      <a:r>
                        <a:rPr lang="ar-EG" sz="1600" cap="small">
                          <a:effectLst/>
                        </a:rPr>
                        <a:t> 2 CF4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3 </a:t>
                      </a:r>
                      <a:r>
                        <a:rPr lang="ar-EG" sz="1600" cap="small">
                          <a:effectLst/>
                          <a:sym typeface="Wingdings" panose="05000000000000000000" pitchFamily="2" charset="2"/>
                        </a:rPr>
                        <a:t></a:t>
                      </a:r>
                      <a:r>
                        <a:rPr lang="ar-EG" sz="1600" cap="small">
                          <a:effectLst/>
                        </a:rPr>
                        <a:t> CF4</a:t>
                      </a:r>
                      <a:endParaRPr lang="en-US" sz="1600" cap="small">
                        <a:effectLst/>
                      </a:endParaRPr>
                    </a:p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>
                          <a:effectLst/>
                        </a:rPr>
                        <a:t>4 </a:t>
                      </a:r>
                      <a:r>
                        <a:rPr lang="ar-EG" sz="1600" cap="small">
                          <a:effectLst/>
                          <a:sym typeface="Wingdings" panose="05000000000000000000" pitchFamily="2" charset="2"/>
                        </a:rPr>
                        <a:t></a:t>
                      </a:r>
                      <a:r>
                        <a:rPr lang="ar-EG" sz="1600" cap="small">
                          <a:effectLst/>
                        </a:rPr>
                        <a:t> CF4</a:t>
                      </a:r>
                      <a:endParaRPr lang="en-US" sz="1600" cap="small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</a:tr>
              <a:tr h="1440685">
                <a:tc>
                  <a:txBody>
                    <a:bodyPr/>
                    <a:lstStyle/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CF3</a:t>
                      </a:r>
                      <a:r>
                        <a:rPr lang="en-GB" sz="1600" cap="small" dirty="0">
                          <a:effectLst/>
                        </a:rPr>
                        <a:t>.</a:t>
                      </a:r>
                      <a:r>
                        <a:rPr lang="ar-EG" sz="1600" cap="small" dirty="0">
                          <a:effectLst/>
                        </a:rPr>
                        <a:t> هل يجد/تجد (الاسم) صعوبة في الرؤية؟</a:t>
                      </a:r>
                      <a:endParaRPr lang="en-US" sz="1600" cap="small" dirty="0">
                        <a:effectLst/>
                      </a:endParaRPr>
                    </a:p>
                    <a:p>
                      <a:pPr marL="228600" marR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 </a:t>
                      </a:r>
                      <a:endParaRPr lang="en-US" sz="1600" cap="small" dirty="0">
                        <a:effectLst/>
                      </a:endParaRPr>
                    </a:p>
                    <a:p>
                      <a:pPr marL="228600" marR="0" indent="-22860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	هل ترين أن (الاسم): لا يجد/تجد صعوبة، يجد/تجد بعض الصعوبة، يجد/تجد الكثير من الصعوبة أم لا يستطيع/تستطيع نهائيًا؟</a:t>
                      </a:r>
                      <a:endParaRPr lang="en-US" sz="1600" cap="small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  <a:tc>
                  <a:txBody>
                    <a:bodyPr/>
                    <a:lstStyle/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 dirty="0">
                          <a:effectLst/>
                        </a:rPr>
                        <a:t>لا يجد/تجد صعوبة </a:t>
                      </a:r>
                      <a:r>
                        <a:rPr lang="en-GB" sz="1600" dirty="0">
                          <a:effectLst/>
                        </a:rPr>
                        <a:t>	</a:t>
                      </a:r>
                      <a:r>
                        <a:rPr lang="ar-EG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 dirty="0">
                          <a:effectLst/>
                        </a:rPr>
                        <a:t>يجد/تجد بعض الصعوبة </a:t>
                      </a:r>
                      <a:r>
                        <a:rPr lang="en-GB" sz="1600" dirty="0">
                          <a:effectLst/>
                        </a:rPr>
                        <a:t>	</a:t>
                      </a:r>
                      <a:r>
                        <a:rPr lang="ar-EG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 dirty="0">
                          <a:effectLst/>
                        </a:rPr>
                        <a:t>يجد/تجد الكثير من الصعوبة </a:t>
                      </a:r>
                      <a:r>
                        <a:rPr lang="en-GB" sz="1600" dirty="0">
                          <a:effectLst/>
                        </a:rPr>
                        <a:t>	</a:t>
                      </a:r>
                      <a:r>
                        <a:rPr lang="ar-EG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</a:endParaRPr>
                    </a:p>
                    <a:p>
                      <a:pPr marL="137160" marR="0" indent="-13716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</a:tabLst>
                      </a:pPr>
                      <a:r>
                        <a:rPr lang="ar-EG" sz="1600" dirty="0">
                          <a:effectLst/>
                        </a:rPr>
                        <a:t>لا يستطيع/تستطيع نهائيًا </a:t>
                      </a:r>
                      <a:r>
                        <a:rPr lang="en-GB" sz="1600" dirty="0">
                          <a:effectLst/>
                        </a:rPr>
                        <a:t>	</a:t>
                      </a:r>
                      <a:r>
                        <a:rPr lang="ar-EG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EG" sz="1600" cap="small" dirty="0">
                          <a:effectLst/>
                        </a:rPr>
                        <a:t> </a:t>
                      </a:r>
                      <a:endParaRPr lang="en-US" sz="1600" cap="small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916" marR="45916" marT="18281" marB="1828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044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ما المجالات التي تغطيها؟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2DCD3A7A-048B-4173-BE65-10D84D335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05075"/>
              </p:ext>
            </p:extLst>
          </p:nvPr>
        </p:nvGraphicFramePr>
        <p:xfrm>
          <a:off x="304800" y="1371601"/>
          <a:ext cx="8382000" cy="47081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91000">
                  <a:extLst>
                    <a:ext uri="{9D8B030D-6E8A-4147-A177-3AD203B41FA5}">
                      <a16:colId xmlns="" xmlns:a16="http://schemas.microsoft.com/office/drawing/2014/main" val="2491130018"/>
                    </a:ext>
                  </a:extLst>
                </a:gridCol>
                <a:gridCol w="4191000">
                  <a:extLst>
                    <a:ext uri="{9D8B030D-6E8A-4147-A177-3AD203B41FA5}">
                      <a16:colId xmlns="" xmlns:a16="http://schemas.microsoft.com/office/drawing/2014/main" val="3932103947"/>
                    </a:ext>
                  </a:extLst>
                </a:gridCol>
              </a:tblGrid>
              <a:tr h="370626"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effectLst/>
                        </a:rPr>
                        <a:t>2-4 </a:t>
                      </a:r>
                      <a:r>
                        <a:rPr lang="ar-SA" sz="2000" kern="1200" dirty="0" smtClean="0">
                          <a:effectLst/>
                        </a:rPr>
                        <a:t>سنة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effectLst/>
                        </a:rPr>
                        <a:t>5-17</a:t>
                      </a:r>
                      <a:r>
                        <a:rPr lang="ar-SA" sz="2000" kern="1200" baseline="0" dirty="0" smtClean="0">
                          <a:effectLst/>
                        </a:rPr>
                        <a:t> سنة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02355497"/>
                  </a:ext>
                </a:extLst>
              </a:tr>
              <a:tr h="2742631">
                <a:tc>
                  <a:txBody>
                    <a:bodyPr/>
                    <a:lstStyle/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</a:t>
                      </a:r>
                      <a:r>
                        <a:rPr lang="ar-SA" sz="2000" kern="1200" dirty="0" smtClean="0">
                          <a:effectLst/>
                        </a:rPr>
                        <a:t>رؤية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</a:t>
                      </a:r>
                      <a:r>
                        <a:rPr lang="ar-SA" sz="2000" kern="1200" dirty="0" smtClean="0">
                          <a:effectLst/>
                        </a:rPr>
                        <a:t>سمع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الحركة والتنقل 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المهارات</a:t>
                      </a:r>
                      <a:r>
                        <a:rPr lang="ar-JO" sz="2000" kern="1200" baseline="0" dirty="0" smtClean="0">
                          <a:effectLst/>
                        </a:rPr>
                        <a:t> الدقيقة 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التواصل أو الفهم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التعلم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اللعب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السيطرة على السلوك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</a:t>
                      </a:r>
                      <a:r>
                        <a:rPr lang="ar-SA" sz="2000" kern="1200" dirty="0" smtClean="0">
                          <a:effectLst/>
                        </a:rPr>
                        <a:t>رؤية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</a:t>
                      </a:r>
                      <a:r>
                        <a:rPr lang="ar-SA" sz="2000" kern="1200" dirty="0" smtClean="0">
                          <a:effectLst/>
                        </a:rPr>
                        <a:t>سمع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الحركة والتنقل 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العناية </a:t>
                      </a:r>
                      <a:r>
                        <a:rPr lang="ar-JO" sz="2000" kern="1200" dirty="0" smtClean="0">
                          <a:effectLst/>
                        </a:rPr>
                        <a:t>الذاتية </a:t>
                      </a:r>
                      <a:endParaRPr lang="ar-SA" sz="2000" kern="1200" dirty="0" smtClean="0">
                        <a:effectLst/>
                      </a:endParaRP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التواصل أو الفهم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التعلم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JO" sz="2000" kern="1200" dirty="0" smtClean="0">
                          <a:effectLst/>
                        </a:rPr>
                        <a:t>ال</a:t>
                      </a:r>
                      <a:r>
                        <a:rPr lang="ar-SA" sz="2000" kern="1200" dirty="0" smtClean="0">
                          <a:effectLst/>
                        </a:rPr>
                        <a:t>تذكر </a:t>
                      </a:r>
                      <a:r>
                        <a:rPr lang="ar-SA" sz="2000" kern="1200" dirty="0" smtClean="0">
                          <a:effectLst/>
                        </a:rPr>
                        <a:t>، والتركيز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قبول التغيير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السيطرة على السلوك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تكوين صداقات</a:t>
                      </a:r>
                    </a:p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ar-SA" sz="2000" kern="1200" dirty="0" smtClean="0">
                          <a:effectLst/>
                        </a:rPr>
                        <a:t>الشعور بالقلق والاكتئاب</a:t>
                      </a:r>
                      <a:r>
                        <a:rPr lang="en-US" sz="2000" kern="1200" dirty="0" smtClean="0">
                          <a:effectLst/>
                        </a:rPr>
                        <a:t> </a:t>
                      </a:r>
                      <a:endParaRPr lang="en-US" sz="20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69775442"/>
                  </a:ext>
                </a:extLst>
              </a:tr>
              <a:tr h="867699">
                <a:tc gridSpan="2">
                  <a:txBody>
                    <a:bodyPr/>
                    <a:lstStyle/>
                    <a:p>
                      <a:pPr algn="r" rtl="1"/>
                      <a:r>
                        <a:rPr lang="ar-SA" sz="2000" dirty="0" smtClean="0"/>
                        <a:t>ملحوظة:</a:t>
                      </a:r>
                    </a:p>
                    <a:p>
                      <a:pPr algn="r" rtl="1"/>
                      <a:r>
                        <a:rPr lang="ar-SA" sz="2000" dirty="0" smtClean="0"/>
                        <a:t>تعتبر الحقول باللون الأحمر فريدة بالنسبة لهذه المجموعة العمرية</a:t>
                      </a:r>
                      <a:endParaRPr lang="en-US" sz="20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0840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286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1"/>
            <a:ext cx="7866373" cy="609600"/>
          </a:xfrm>
        </p:spPr>
        <p:txBody>
          <a:bodyPr/>
          <a:lstStyle/>
          <a:p>
            <a:pPr algn="r" rtl="1"/>
            <a:r>
              <a:rPr lang="ar-JO" dirty="0" smtClean="0"/>
              <a:t>مجموعة واشنطن نموذج القدرات الوظيفية للطفل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533464"/>
              </p:ext>
            </p:extLst>
          </p:nvPr>
        </p:nvGraphicFramePr>
        <p:xfrm>
          <a:off x="228601" y="838200"/>
          <a:ext cx="8727440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5239"/>
                <a:gridCol w="3352800"/>
                <a:gridCol w="2819401"/>
              </a:tblGrid>
              <a:tr h="378566">
                <a:tc>
                  <a:txBody>
                    <a:bodyPr/>
                    <a:lstStyle/>
                    <a:p>
                      <a:pPr algn="ctr" rtl="1"/>
                      <a:r>
                        <a:rPr lang="ar-JO" sz="2000" dirty="0" smtClean="0">
                          <a:solidFill>
                            <a:schemeClr val="bg1"/>
                          </a:solidFill>
                        </a:rPr>
                        <a:t>المجموعة القصيرة</a:t>
                      </a:r>
                      <a:r>
                        <a:rPr lang="ar-JO" sz="20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/>
                      <a:r>
                        <a:rPr lang="ar-JO" sz="2000" dirty="0" smtClean="0">
                          <a:solidFill>
                            <a:schemeClr val="bg1"/>
                          </a:solidFill>
                        </a:rPr>
                        <a:t>نموذج القدرات الوظيفية للطفل 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العمر</a:t>
                      </a:r>
                      <a:r>
                        <a:rPr lang="ar-JO" sz="1800" baseline="0" dirty="0" smtClean="0"/>
                        <a:t> 18 فمافوق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العمر من 5- 17</a:t>
                      </a:r>
                      <a:r>
                        <a:rPr lang="ar-JO" sz="1800" baseline="0" dirty="0" smtClean="0"/>
                        <a:t>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العمر من 2- 4 </a:t>
                      </a:r>
                      <a:endParaRPr lang="en-US" sz="1800" b="1" dirty="0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الرؤية</a:t>
                      </a:r>
                      <a:r>
                        <a:rPr lang="ar-JO" sz="1800" baseline="0" dirty="0" smtClean="0"/>
                        <a:t>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السمع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الحركة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التواصل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1800" b="1" baseline="0" dirty="0" smtClean="0"/>
                        <a:t>العناية الذاتية 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1"/>
                      <a:r>
                        <a:rPr lang="ar-JO" sz="1800" b="1" dirty="0" smtClean="0"/>
                        <a:t>التعلم</a:t>
                      </a:r>
                      <a:r>
                        <a:rPr lang="ar-JO" sz="1800" b="1" baseline="0" dirty="0" smtClean="0"/>
                        <a:t> 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1"/>
                      <a:r>
                        <a:rPr lang="ar-JO" sz="1800" b="1" dirty="0" smtClean="0"/>
                        <a:t>السيطرة على السلوك 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التذكر </a:t>
                      </a:r>
                      <a:endParaRPr lang="en-US" sz="1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JO" sz="1800" b="1" dirty="0" smtClean="0"/>
                        <a:t>الإدراك</a:t>
                      </a:r>
                      <a:r>
                        <a:rPr lang="ar-JO" sz="1800" b="1" baseline="0" dirty="0" smtClean="0"/>
                        <a:t> </a:t>
                      </a:r>
                    </a:p>
                    <a:p>
                      <a:pPr algn="ctr"/>
                      <a:r>
                        <a:rPr lang="ar-JO" sz="1800" baseline="0" dirty="0" smtClean="0"/>
                        <a:t>( التركيز والتذكر ) </a:t>
                      </a:r>
                      <a:endParaRPr lang="en-US" sz="1800" dirty="0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dirty="0" smtClean="0"/>
                        <a:t>التركيز </a:t>
                      </a:r>
                      <a:endParaRPr lang="en-US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القلق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smtClean="0"/>
                        <a:t>الإكتئاب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اللعب</a:t>
                      </a:r>
                      <a:r>
                        <a:rPr lang="ar-JO" sz="1800" baseline="0" dirty="0" smtClean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تكوين الصداقات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99">
                <a:tc>
                  <a:txBody>
                    <a:bodyPr/>
                    <a:lstStyle/>
                    <a:p>
                      <a:pPr algn="r"/>
                      <a:r>
                        <a:rPr lang="ar-JO" sz="1800" dirty="0" smtClean="0"/>
                        <a:t>المهارات الحركيه الدقيقية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تقبل التغيير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53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أهداف هذه الجلسة: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شرح استخدام البيانات المتعلقة بالأشخاص ذوي الإعاقة في السياقات الإنسانية</a:t>
            </a:r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endParaRPr lang="ar-SA" sz="2800" dirty="0" smtClean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وصف هيكل ووظائف مجموعة واشنطن التابعة للأمم المتحدة المعنية بإحصاءات الإعاقة</a:t>
            </a:r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endParaRPr lang="ar-SA" sz="2800" dirty="0" smtClean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الت</a:t>
            </a:r>
            <a:r>
              <a:rPr lang="ar-JO" sz="2800" dirty="0" smtClean="0"/>
              <a:t>مييز</a:t>
            </a:r>
            <a:r>
              <a:rPr lang="ar-SA" sz="2800" dirty="0" smtClean="0"/>
              <a:t> بين</a:t>
            </a:r>
            <a:r>
              <a:rPr lang="ar-JO" sz="2800" dirty="0" smtClean="0"/>
              <a:t> أسئلة</a:t>
            </a:r>
            <a:r>
              <a:rPr lang="ar-SA" sz="2800" dirty="0" smtClean="0"/>
              <a:t> مجموعة واشنطن القصيرة والمجموعة الموسعة و</a:t>
            </a:r>
            <a:r>
              <a:rPr lang="ar-JO" sz="2800" dirty="0" smtClean="0"/>
              <a:t>النوذج الوظيفي للطفل </a:t>
            </a:r>
            <a:r>
              <a:rPr lang="ar-SA" sz="2800" dirty="0" smtClean="0"/>
              <a:t>(</a:t>
            </a:r>
            <a:r>
              <a:rPr lang="ar-JO" sz="2800" dirty="0" smtClean="0"/>
              <a:t>تم تطويرها بالتعاون </a:t>
            </a:r>
            <a:r>
              <a:rPr lang="ar-SA" sz="2800" dirty="0" smtClean="0"/>
              <a:t>مع اليونيسف)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>
                <a:ea typeface="Verdana" panose="020B0604030504040204" pitchFamily="34" charset="0"/>
              </a:rPr>
              <a:t>اختبار بيانات ذوي الإعاقة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D792123E-CC70-4B24-9DD0-F2150585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34" y="1673805"/>
            <a:ext cx="8229600" cy="4525963"/>
          </a:xfrm>
        </p:spPr>
        <p:txBody>
          <a:bodyPr/>
          <a:lstStyle/>
          <a:p>
            <a:pPr marL="514350" lvl="0" indent="-514350" algn="r" rtl="1">
              <a:buFont typeface="+mj-lt"/>
              <a:buAutoNum type="arabicParenR"/>
            </a:pPr>
            <a:r>
              <a:rPr lang="ar-SA" sz="2800" dirty="0"/>
              <a:t>_____ (نسبة مئوية) من </a:t>
            </a:r>
            <a:r>
              <a:rPr lang="ar-JO" sz="2800" dirty="0" smtClean="0"/>
              <a:t>الاشخاص</a:t>
            </a:r>
            <a:r>
              <a:rPr lang="ar-SA" sz="2800" dirty="0" smtClean="0"/>
              <a:t> </a:t>
            </a:r>
            <a:r>
              <a:rPr lang="ar-SA" sz="2800" dirty="0"/>
              <a:t>في العالم لديهم إعاقات</a:t>
            </a:r>
            <a:r>
              <a:rPr lang="ar-SA" sz="2800" dirty="0" smtClean="0"/>
              <a:t>.</a:t>
            </a:r>
          </a:p>
          <a:p>
            <a:pPr marL="514350" lvl="0" indent="-514350" algn="r" rtl="1">
              <a:buFont typeface="+mj-lt"/>
              <a:buAutoNum type="arabicParenR"/>
            </a:pPr>
            <a:r>
              <a:rPr lang="ar-SA" sz="2800" dirty="0"/>
              <a:t>على الصعيد </a:t>
            </a:r>
            <a:r>
              <a:rPr lang="ar-SA" sz="2800" dirty="0" smtClean="0"/>
              <a:t>العالمي،</a:t>
            </a:r>
            <a:r>
              <a:rPr lang="ar-JO" sz="2800" dirty="0" smtClean="0"/>
              <a:t>( كم عدد )  ______ </a:t>
            </a:r>
            <a:r>
              <a:rPr lang="ar-SA" sz="2800" dirty="0" smtClean="0"/>
              <a:t>الأشخاص </a:t>
            </a:r>
            <a:r>
              <a:rPr lang="ar-JO" sz="2800" dirty="0" smtClean="0"/>
              <a:t> من </a:t>
            </a:r>
            <a:r>
              <a:rPr lang="ar-SA" sz="2800" dirty="0" smtClean="0"/>
              <a:t>ذو</a:t>
            </a:r>
            <a:r>
              <a:rPr lang="ar-JO" sz="2800" dirty="0" smtClean="0"/>
              <a:t>ي</a:t>
            </a:r>
            <a:r>
              <a:rPr lang="ar-SA" sz="2800" dirty="0" smtClean="0"/>
              <a:t> الإعاقة </a:t>
            </a:r>
            <a:r>
              <a:rPr lang="ar-JO" sz="2800" dirty="0" smtClean="0"/>
              <a:t>الذين تأثروا </a:t>
            </a:r>
            <a:r>
              <a:rPr lang="ar-SA" sz="2800" dirty="0" smtClean="0"/>
              <a:t>بالأزم</a:t>
            </a:r>
            <a:r>
              <a:rPr lang="ar-JO" sz="2800" dirty="0" smtClean="0"/>
              <a:t>ات</a:t>
            </a:r>
            <a:r>
              <a:rPr lang="ar-SA" sz="2800" dirty="0" smtClean="0"/>
              <a:t>.</a:t>
            </a:r>
            <a:endParaRPr lang="ar-SA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SA" sz="2800" dirty="0"/>
              <a:t>ما هي النسبة المئوية للأشخاص ذوي الإعاقة الذين يعيشون في البلدان </a:t>
            </a:r>
            <a:r>
              <a:rPr lang="ar-JO" sz="2800" dirty="0" smtClean="0"/>
              <a:t>النامية </a:t>
            </a:r>
            <a:r>
              <a:rPr lang="ar-SA" sz="2800" dirty="0" smtClean="0"/>
              <a:t>؟</a:t>
            </a:r>
            <a:endParaRPr lang="ar-SA" sz="2800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SA" sz="2800" dirty="0"/>
              <a:t>_____ (نسبة مئوية) من الأشخاص ذوي الإعاقة </a:t>
            </a:r>
            <a:r>
              <a:rPr lang="ar-JO" sz="2800" dirty="0" smtClean="0"/>
              <a:t>الذين </a:t>
            </a:r>
            <a:r>
              <a:rPr lang="ar-SA" sz="2800" dirty="0" smtClean="0"/>
              <a:t>يحتاجون </a:t>
            </a:r>
            <a:r>
              <a:rPr lang="ar-SA" sz="2800" dirty="0"/>
              <a:t>إلى أجهزة مساعدة.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>
                <a:ea typeface="Verdana" panose="020B0604030504040204" pitchFamily="34" charset="0"/>
              </a:rPr>
              <a:t>اختبار بيانات ذوو الإعاقة              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D792123E-CC70-4B24-9DD0-F2150585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37" y="2007090"/>
            <a:ext cx="8229600" cy="4525963"/>
          </a:xfrm>
        </p:spPr>
        <p:txBody>
          <a:bodyPr>
            <a:normAutofit/>
          </a:bodyPr>
          <a:lstStyle/>
          <a:p>
            <a:pPr marL="514350" lvl="0" indent="-514350" algn="r" rtl="1">
              <a:buFont typeface="+mj-lt"/>
              <a:buAutoNum type="arabicParenR"/>
            </a:pPr>
            <a:r>
              <a:rPr lang="ar-SA" sz="2800" b="1" dirty="0" smtClean="0"/>
              <a:t>15% من </a:t>
            </a:r>
            <a:r>
              <a:rPr lang="ar-SA" sz="2800" b="1" dirty="0"/>
              <a:t>الناس في العالم </a:t>
            </a:r>
            <a:r>
              <a:rPr lang="ar-JO" sz="2800" b="1" dirty="0" smtClean="0"/>
              <a:t>من ذوي الإعاقة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SA" sz="2800" b="1" dirty="0"/>
              <a:t>على الصعيد العالمي ، </a:t>
            </a:r>
            <a:r>
              <a:rPr lang="ar-JO" sz="2800" b="1" dirty="0" smtClean="0"/>
              <a:t>تأثر</a:t>
            </a:r>
            <a:r>
              <a:rPr lang="ar-SA" sz="2800" b="1" dirty="0" smtClean="0"/>
              <a:t> </a:t>
            </a:r>
            <a:r>
              <a:rPr lang="ar-SA" sz="2800" b="1" dirty="0"/>
              <a:t>20 مليون شخص </a:t>
            </a:r>
            <a:r>
              <a:rPr lang="ar-JO" sz="2800" b="1" dirty="0" smtClean="0"/>
              <a:t>ذو إعاقة</a:t>
            </a:r>
            <a:r>
              <a:rPr lang="ar-SA" sz="2800" b="1" dirty="0" smtClean="0"/>
              <a:t> </a:t>
            </a:r>
            <a:r>
              <a:rPr lang="ar-SA" sz="2800" b="1" dirty="0"/>
              <a:t>من </a:t>
            </a:r>
            <a:r>
              <a:rPr lang="ar-SA" sz="2800" b="1" dirty="0" smtClean="0"/>
              <a:t>الازمات.</a:t>
            </a:r>
            <a:endParaRPr lang="ar-SA" sz="2800" b="1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SA" sz="2800" b="1" dirty="0"/>
              <a:t>ما هي النسبة المئوية للأشخاص ذوي الإعاقة الذين يعيشون في البلدان </a:t>
            </a:r>
            <a:r>
              <a:rPr lang="ar-JO" sz="2800" b="1" dirty="0" smtClean="0"/>
              <a:t>النامية</a:t>
            </a:r>
            <a:r>
              <a:rPr lang="ar-SA" sz="2800" b="1" dirty="0" smtClean="0"/>
              <a:t>؟ 80%</a:t>
            </a:r>
            <a:endParaRPr lang="ar-SA" sz="2800" b="1" dirty="0"/>
          </a:p>
          <a:p>
            <a:pPr marL="514350" lvl="0" indent="-514350" algn="r" rtl="1">
              <a:buFont typeface="+mj-lt"/>
              <a:buAutoNum type="arabicParenR"/>
            </a:pPr>
            <a:r>
              <a:rPr lang="ar-SA" sz="2800" b="1" dirty="0"/>
              <a:t>يحتاج </a:t>
            </a:r>
            <a:r>
              <a:rPr lang="ar-SA" sz="2800" b="1" dirty="0" smtClean="0"/>
              <a:t>5% </a:t>
            </a:r>
            <a:r>
              <a:rPr lang="ar-SA" sz="2800" b="1" dirty="0"/>
              <a:t>من الأشخاص ذوي الإعاقة إلى أجهزة مساعدة.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5694DB02-82E6-4D25-B6E3-274444EE1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817" y="278650"/>
            <a:ext cx="3027210" cy="172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لماذا من المهم جمع البيانات عن الأشخاص ذوي الإعاقات؟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550" y="3581401"/>
            <a:ext cx="3593249" cy="2743199"/>
          </a:xfrm>
        </p:spPr>
        <p:txBody>
          <a:bodyPr>
            <a:normAutofit/>
          </a:bodyPr>
          <a:lstStyle/>
          <a:p>
            <a:pPr algn="r" rtl="1"/>
            <a:r>
              <a:rPr lang="ar-SA" sz="2400" dirty="0"/>
              <a:t>يشير زلزال اليابان وتسونامي في عام 2011 إلى وفيات الأشخاص ذوي الإعاقة </a:t>
            </a:r>
            <a:r>
              <a:rPr lang="ar-JO" sz="2400" dirty="0" smtClean="0"/>
              <a:t>من 2 الى 4 </a:t>
            </a:r>
            <a:r>
              <a:rPr lang="ar-SA" sz="2400" dirty="0" smtClean="0"/>
              <a:t>مرات </a:t>
            </a:r>
            <a:r>
              <a:rPr lang="ar-SA" sz="2400" dirty="0"/>
              <a:t>أعلى من الأشخاص </a:t>
            </a:r>
            <a:r>
              <a:rPr lang="ar-JO" sz="2400" dirty="0" smtClean="0"/>
              <a:t>من </a:t>
            </a:r>
            <a:r>
              <a:rPr lang="ar-SA" sz="2400" dirty="0" smtClean="0"/>
              <a:t>غير </a:t>
            </a:r>
            <a:r>
              <a:rPr lang="ar-SA" sz="2400" dirty="0"/>
              <a:t>ذوي الإعاقة.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1550" y="1718810"/>
            <a:ext cx="8145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dirty="0" smtClean="0"/>
              <a:t>تزيد النزاعات والكوارث الطبيعية من مخاطر الحماية التي يواجهها الأشخاص ذوو الإعاقة أثناء بحثهم عن المساعدة والدعم والحماية.</a:t>
            </a:r>
            <a:endParaRPr lang="en-GB" sz="2400" dirty="0"/>
          </a:p>
          <a:p>
            <a:pPr algn="r" rtl="1"/>
            <a:r>
              <a:rPr lang="ar-JO" sz="2400" dirty="0" smtClean="0"/>
              <a:t>كما يمكنها تكبد  ارتفاع معدل وفيات وبشكل غيرمتناسب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0" y="3045810"/>
            <a:ext cx="4791917" cy="312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6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2800" dirty="0" smtClean="0">
                <a:ea typeface="Verdana" panose="020B0604030504040204" pitchFamily="34" charset="0"/>
              </a:rPr>
              <a:t>نموذج مجموعة واشنطن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6819578-5423-4F69-8B7A-D3E3D7F9651F}"/>
              </a:ext>
            </a:extLst>
          </p:cNvPr>
          <p:cNvSpPr/>
          <p:nvPr/>
        </p:nvSpPr>
        <p:spPr>
          <a:xfrm>
            <a:off x="476546" y="1417364"/>
            <a:ext cx="64576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وينصب التركيز على </a:t>
            </a:r>
            <a:r>
              <a:rPr lang="ar-JO" sz="2800" dirty="0" smtClean="0"/>
              <a:t>القدرات الوظيفية </a:t>
            </a:r>
            <a:r>
              <a:rPr lang="ar-SA" sz="2800" dirty="0" smtClean="0"/>
              <a:t>في الإجراءات الأساسية </a:t>
            </a:r>
            <a:r>
              <a:rPr lang="ar-SA" sz="2800" dirty="0" smtClean="0"/>
              <a:t>(</a:t>
            </a:r>
            <a:r>
              <a:rPr lang="ar-JO" sz="2800" dirty="0" smtClean="0"/>
              <a:t>ك</a:t>
            </a:r>
            <a:r>
              <a:rPr lang="ar-SA" sz="2800" dirty="0" smtClean="0"/>
              <a:t>الرؤية </a:t>
            </a:r>
            <a:r>
              <a:rPr lang="ar-SA" sz="2800" dirty="0" smtClean="0"/>
              <a:t>والسمع ...) على النقيض من النهج القائم</a:t>
            </a:r>
            <a:r>
              <a:rPr lang="ar-JO" sz="2800" dirty="0" smtClean="0"/>
              <a:t> </a:t>
            </a:r>
            <a:r>
              <a:rPr lang="ar-SA" sz="2800" dirty="0" smtClean="0"/>
              <a:t>على نموذج طبي </a:t>
            </a:r>
            <a:r>
              <a:rPr lang="ar-JO" sz="2800" dirty="0" smtClean="0"/>
              <a:t> والذي </a:t>
            </a:r>
            <a:r>
              <a:rPr lang="ar-SA" sz="2800" dirty="0" smtClean="0"/>
              <a:t>يركز على حالات العجز أو الوظائف الجسدية.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endParaRPr lang="ar-SA" sz="2800" dirty="0" smtClean="0"/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تم تصميم مجموعة من الأسئلة لتحديد السكان المعرضين </a:t>
            </a:r>
            <a:r>
              <a:rPr lang="ar-JO" sz="2800" dirty="0" smtClean="0"/>
              <a:t>الاكثر عرضة لمواجهة قيود المشاركه الإجتماعية مقارنة مع عامة السكان</a:t>
            </a:r>
            <a:r>
              <a:rPr lang="ar-JO" sz="2800" dirty="0" smtClean="0"/>
              <a:t>، </a:t>
            </a:r>
            <a:r>
              <a:rPr lang="ar-SA" sz="2800" dirty="0" smtClean="0"/>
              <a:t>على </a:t>
            </a:r>
            <a:r>
              <a:rPr lang="ar-SA" sz="2800" dirty="0" smtClean="0"/>
              <a:t>سبيل المثال في العمل أو التعليم أو الحياة المدنية.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F0BBD88-FFCE-4200-A14C-97C9C6952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164" y="2538993"/>
            <a:ext cx="17145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541" y="109548"/>
            <a:ext cx="8171173" cy="1102589"/>
          </a:xfrm>
        </p:spPr>
        <p:txBody>
          <a:bodyPr/>
          <a:lstStyle/>
          <a:p>
            <a:pPr algn="r" rtl="1"/>
            <a:r>
              <a:rPr lang="ar-SA" dirty="0" smtClean="0"/>
              <a:t>مجموع</a:t>
            </a:r>
            <a:r>
              <a:rPr lang="ar-JO" dirty="0" smtClean="0"/>
              <a:t>ا</a:t>
            </a:r>
            <a:r>
              <a:rPr lang="ar-JO" dirty="0"/>
              <a:t>ت</a:t>
            </a:r>
            <a:r>
              <a:rPr lang="ar-SA" dirty="0" smtClean="0"/>
              <a:t> أسئلة مجموعة واشنطن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935" y="1008348"/>
            <a:ext cx="2880320" cy="50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560781" y="3886199"/>
            <a:ext cx="512601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100" dirty="0" smtClean="0"/>
              <a:t>مجموعة قصيرة من الأسئلة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100" dirty="0" smtClean="0"/>
              <a:t>مجموعة قصيرة محسنة من الأسئلة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100" dirty="0" smtClean="0"/>
              <a:t>مجموعة موسعة من الأسئلة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JO" sz="2100" dirty="0" smtClean="0"/>
              <a:t>نموذج القدرات الوظيفية للطفل </a:t>
            </a:r>
            <a:endParaRPr lang="ar-SA" sz="2100" dirty="0" smtClean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100" dirty="0" smtClean="0"/>
              <a:t>المزيد قيد التطوير ...</a:t>
            </a:r>
            <a:endParaRPr lang="en-GB" sz="2100" i="1" dirty="0"/>
          </a:p>
        </p:txBody>
      </p: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BF0BBD88-FFCE-4200-A14C-97C9C6952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900" y="1052823"/>
            <a:ext cx="1714500" cy="24574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00" y="1008348"/>
            <a:ext cx="2522112" cy="188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3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مجموعة </a:t>
            </a:r>
            <a:r>
              <a:rPr lang="ar-JO" dirty="0" smtClean="0"/>
              <a:t>أسئلة </a:t>
            </a:r>
            <a:r>
              <a:rPr lang="ar-SA" dirty="0" smtClean="0"/>
              <a:t>واشنطن</a:t>
            </a:r>
            <a:r>
              <a:rPr lang="ar-JO" dirty="0" smtClean="0"/>
              <a:t> -</a:t>
            </a:r>
            <a:r>
              <a:rPr lang="ar-SA" dirty="0" smtClean="0"/>
              <a:t> </a:t>
            </a:r>
            <a:r>
              <a:rPr lang="ar-JO" dirty="0" smtClean="0"/>
              <a:t>ال</a:t>
            </a:r>
            <a:r>
              <a:rPr lang="ar-SA" dirty="0" smtClean="0"/>
              <a:t>مجموعة </a:t>
            </a:r>
            <a:r>
              <a:rPr lang="ar-JO" dirty="0" smtClean="0"/>
              <a:t>ال</a:t>
            </a:r>
            <a:r>
              <a:rPr lang="ar-SA" dirty="0" smtClean="0"/>
              <a:t>قصيرة </a:t>
            </a:r>
            <a:r>
              <a:rPr lang="en-US" dirty="0" smtClean="0"/>
              <a:t>(</a:t>
            </a:r>
            <a:r>
              <a:rPr lang="en-GB" dirty="0" smtClean="0"/>
              <a:t>WG-SS)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BB158BD-82E0-47CD-B6D5-A9DF750FB2C1}"/>
              </a:ext>
            </a:extLst>
          </p:cNvPr>
          <p:cNvSpPr/>
          <p:nvPr/>
        </p:nvSpPr>
        <p:spPr>
          <a:xfrm>
            <a:off x="685800" y="1676400"/>
            <a:ext cx="8077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000" dirty="0" smtClean="0"/>
              <a:t>أسئلة  مجموعة </a:t>
            </a:r>
            <a:r>
              <a:rPr lang="ar-SA" sz="2000" dirty="0" smtClean="0"/>
              <a:t>واشنطن </a:t>
            </a:r>
            <a:r>
              <a:rPr lang="ar-JO" sz="2000" dirty="0" smtClean="0"/>
              <a:t>ال</a:t>
            </a:r>
            <a:r>
              <a:rPr lang="ar-SA" sz="2000" dirty="0" smtClean="0"/>
              <a:t>قصيرة هي مجموعة من الأسئلة المصممة لتحديد </a:t>
            </a:r>
            <a:r>
              <a:rPr lang="ar-JO" sz="2000" dirty="0" smtClean="0"/>
              <a:t> الاشخاص ذوي الإعاقة ( من خلال </a:t>
            </a:r>
            <a:r>
              <a:rPr lang="ar-SA" sz="2000" dirty="0" smtClean="0"/>
              <a:t>تعداد سكاني أو مسح)</a:t>
            </a:r>
            <a:endParaRPr lang="ar-JO" sz="2000" dirty="0" smtClean="0"/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 smtClean="0"/>
              <a:t>تسأل الأسئلة ما إذا كان </a:t>
            </a:r>
            <a:r>
              <a:rPr lang="ar-JO" sz="2000" dirty="0" smtClean="0"/>
              <a:t>الاشخاص</a:t>
            </a:r>
            <a:r>
              <a:rPr lang="ar-SA" sz="2000" dirty="0" smtClean="0"/>
              <a:t> يجدون صعوبة في تنفيذ الأنشطة</a:t>
            </a:r>
            <a:r>
              <a:rPr lang="ar-JO" sz="2000" dirty="0" smtClean="0"/>
              <a:t> الأساسية </a:t>
            </a:r>
            <a:r>
              <a:rPr lang="ar-SA" sz="2000" dirty="0" smtClean="0"/>
              <a:t>العالمية  (</a:t>
            </a:r>
            <a:r>
              <a:rPr lang="ar-JO" sz="2000" dirty="0" smtClean="0"/>
              <a:t>ك</a:t>
            </a:r>
            <a:r>
              <a:rPr lang="ar-SA" sz="2000" smtClean="0"/>
              <a:t>المشي </a:t>
            </a:r>
            <a:r>
              <a:rPr lang="ar-SA" sz="2000" dirty="0" smtClean="0"/>
              <a:t>والرؤية والسمع والإدراك والرعاية الذاتية والتواصل).</a:t>
            </a:r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 smtClean="0"/>
              <a:t>ملحوظة:</a:t>
            </a:r>
            <a:endParaRPr lang="ar-JO" sz="2000" dirty="0" smtClean="0"/>
          </a:p>
          <a:p>
            <a:pPr algn="r" rtl="1"/>
            <a:r>
              <a:rPr lang="ar-JO" sz="2000" dirty="0" smtClean="0"/>
              <a:t>لم يتم تصميم أسئلة مجموعة واشنطن القصيرة لأستعمالها منفردة، بل يجب إستخدامها مع أدوات قياس أخرى </a:t>
            </a:r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 smtClean="0"/>
              <a:t>لا تحدد </a:t>
            </a:r>
            <a:r>
              <a:rPr lang="ar-JO" sz="2000" dirty="0" smtClean="0"/>
              <a:t>اسئلة مجموعة واسشنطن القصيرة </a:t>
            </a:r>
            <a:r>
              <a:rPr lang="ar-SA" sz="2000" dirty="0" smtClean="0"/>
              <a:t>سبب الصعوبات (أو</a:t>
            </a:r>
            <a:r>
              <a:rPr lang="ar-JO" sz="2000" dirty="0" smtClean="0"/>
              <a:t> العجز </a:t>
            </a:r>
            <a:r>
              <a:rPr lang="ar-SA" sz="2000" dirty="0" smtClean="0"/>
              <a:t> أو الحالة الطبية) - تذكر الهدف</a:t>
            </a:r>
            <a:r>
              <a:rPr lang="ar-JO" sz="2000" dirty="0" smtClean="0"/>
              <a:t> منها</a:t>
            </a:r>
            <a:r>
              <a:rPr lang="ar-SA" sz="2000" dirty="0" smtClean="0"/>
              <a:t>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0137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233645"/>
            <a:ext cx="8171173" cy="1102589"/>
          </a:xfrm>
        </p:spPr>
        <p:txBody>
          <a:bodyPr/>
          <a:lstStyle/>
          <a:p>
            <a:pPr algn="r" rtl="1"/>
            <a:r>
              <a:rPr lang="ar-SA" dirty="0" smtClean="0"/>
              <a:t>مجموعة </a:t>
            </a:r>
            <a:r>
              <a:rPr lang="ar-SA" dirty="0" smtClean="0"/>
              <a:t>واشنط</a:t>
            </a:r>
            <a:r>
              <a:rPr lang="ar-JO" dirty="0" smtClean="0"/>
              <a:t>ن القصيرة( </a:t>
            </a:r>
            <a:r>
              <a:rPr lang="en-US" dirty="0" smtClean="0"/>
              <a:t>WG-SS</a:t>
            </a:r>
            <a:r>
              <a:rPr lang="ar-JO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839200" cy="5638800"/>
          </a:xfrm>
        </p:spPr>
      </p:pic>
    </p:spTree>
    <p:extLst>
      <p:ext uri="{BB962C8B-B14F-4D97-AF65-F5344CB8AC3E}">
        <p14:creationId xmlns:p14="http://schemas.microsoft.com/office/powerpoint/2010/main" val="3227365477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5015</TotalTime>
  <Words>892</Words>
  <Application>Microsoft Office PowerPoint</Application>
  <PresentationFormat>On-screen Show (4:3)</PresentationFormat>
  <Paragraphs>182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Nunito</vt:lpstr>
      <vt:lpstr>Verdana</vt:lpstr>
      <vt:lpstr>Calibri</vt:lpstr>
      <vt:lpstr>Wingdings</vt:lpstr>
      <vt:lpstr>Times New Roman</vt:lpstr>
      <vt:lpstr>HI_Template</vt:lpstr>
      <vt:lpstr>PowerPoint Presentation</vt:lpstr>
      <vt:lpstr>أهداف هذه الجلسة:</vt:lpstr>
      <vt:lpstr>اختبار بيانات ذوي الإعاقة</vt:lpstr>
      <vt:lpstr>اختبار بيانات ذوو الإعاقة              </vt:lpstr>
      <vt:lpstr>لماذا من المهم جمع البيانات عن الأشخاص ذوي الإعاقات؟</vt:lpstr>
      <vt:lpstr>نموذج مجموعة واشنطن</vt:lpstr>
      <vt:lpstr>مجموعات أسئلة مجموعة واشنطن</vt:lpstr>
      <vt:lpstr>مجموعة أسئلة واشنطن - المجموعة القصيرة (WG-SS)</vt:lpstr>
      <vt:lpstr>مجموعة واشنطن القصيرة( WG-SS)</vt:lpstr>
      <vt:lpstr>مجموعة واشنطن القصيرة المحسنة </vt:lpstr>
      <vt:lpstr>مجموعة واشنطن الممتدة للقدرات الوظائف WG ES-F))</vt:lpstr>
      <vt:lpstr>                                نموذج القدرات الوظيفية  الطفل</vt:lpstr>
      <vt:lpstr>نموذج القدرات الوظيفيةالطفل</vt:lpstr>
      <vt:lpstr>نموذج القدرات الوظيفية الطفل</vt:lpstr>
      <vt:lpstr>ما المجالات التي تغطيها؟</vt:lpstr>
      <vt:lpstr>مجموعة واشنطن نموذج القدرات الوظيفية للطفل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Madiha AlJAzi</cp:lastModifiedBy>
  <cp:revision>390</cp:revision>
  <cp:lastPrinted>2017-09-25T09:02:22Z</cp:lastPrinted>
  <dcterms:created xsi:type="dcterms:W3CDTF">2017-09-04T09:36:55Z</dcterms:created>
  <dcterms:modified xsi:type="dcterms:W3CDTF">2019-02-04T23:23:53Z</dcterms:modified>
</cp:coreProperties>
</file>